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  <a:srgbClr val="ACACAC"/>
    <a:srgbClr val="848484"/>
    <a:srgbClr val="A0A0A0"/>
    <a:srgbClr val="D5D5D5"/>
    <a:srgbClr val="878787"/>
    <a:srgbClr val="CBCBCB"/>
    <a:srgbClr val="F0F0F0"/>
    <a:srgbClr val="A9D7C6"/>
    <a:srgbClr val="164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4" autoAdjust="0"/>
    <p:restoredTop sz="97939" autoAdjust="0"/>
  </p:normalViewPr>
  <p:slideViewPr>
    <p:cSldViewPr snapToGrid="0">
      <p:cViewPr>
        <p:scale>
          <a:sx n="33" d="100"/>
          <a:sy n="33" d="100"/>
        </p:scale>
        <p:origin x="2100" y="-4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ho\Desktop\&#48152;&#46020;&#52404;&#54617;&#54924;%20&#54252;&#49828;&#53552;\&#54252;&#49828;&#53552;%20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ho\Desktop\&#48152;&#46020;&#52404;&#54617;&#54924;%20&#54252;&#49828;&#53552;\&#54252;&#49828;&#53552;%20&#45936;&#51060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ho\Desktop\&#48152;&#46020;&#52404;&#54617;&#54924;%20&#54252;&#49828;&#53552;\&#54252;&#49828;&#53552;%20&#45936;&#51060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ho\Desktop\&#48152;&#46020;&#52404;&#54617;&#54924;%20&#54252;&#49828;&#53552;\&#54252;&#49828;&#53552;%20&#45936;&#51060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ho\Desktop\&#48152;&#46020;&#52404;&#54617;&#54924;%20&#54252;&#49828;&#53552;\&#54252;&#49828;&#53552;%20&#45936;&#51060;&#5355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ho\Desktop\&#48152;&#46020;&#52404;&#54617;&#54924;%20&#54252;&#49828;&#53552;\&#54252;&#49828;&#5355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48152;&#46020;&#52404;&#54617;&#54924;%20&#54252;&#49828;&#53552;\&#54252;&#49828;&#53552;\&#54252;&#49828;&#53552;%20&#45936;&#51060;&#5355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48152;&#46020;&#52404;&#54617;&#54924;%20&#54252;&#49828;&#53552;\&#54252;&#49828;&#53552;\&#54252;&#49828;&#53552;%20&#45936;&#51060;&#5355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Sheet1!$A$32</c:f>
              <c:strCache>
                <c:ptCount val="1"/>
                <c:pt idx="0">
                  <c:v>저항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Sheet1!$B$31:$L$31</c:f>
              <c:numCache>
                <c:formatCode>General</c:formatCode>
                <c:ptCount val="11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</c:numCache>
            </c:numRef>
          </c:cat>
          <c:val>
            <c:numRef>
              <c:f>Sheet1!$B$32:$L$32</c:f>
              <c:numCache>
                <c:formatCode>General</c:formatCode>
                <c:ptCount val="11"/>
                <c:pt idx="0">
                  <c:v>115.5</c:v>
                </c:pt>
                <c:pt idx="1">
                  <c:v>149</c:v>
                </c:pt>
                <c:pt idx="2">
                  <c:v>171</c:v>
                </c:pt>
                <c:pt idx="3">
                  <c:v>194</c:v>
                </c:pt>
                <c:pt idx="4">
                  <c:v>243</c:v>
                </c:pt>
                <c:pt idx="5">
                  <c:v>211</c:v>
                </c:pt>
                <c:pt idx="6">
                  <c:v>462</c:v>
                </c:pt>
                <c:pt idx="7">
                  <c:v>340</c:v>
                </c:pt>
                <c:pt idx="8">
                  <c:v>355</c:v>
                </c:pt>
                <c:pt idx="9">
                  <c:v>397</c:v>
                </c:pt>
                <c:pt idx="10">
                  <c:v>313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4F-4A38-9D35-F8D57F05A8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7243056"/>
        <c:axId val="1127243472"/>
      </c:lineChart>
      <c:catAx>
        <c:axId val="1127243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Length(mm)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42663086775617509"/>
              <c:y val="0.892731459408044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7243472"/>
        <c:crosses val="autoZero"/>
        <c:auto val="1"/>
        <c:lblAlgn val="ctr"/>
        <c:lblOffset val="100"/>
        <c:noMultiLvlLbl val="0"/>
      </c:catAx>
      <c:valAx>
        <c:axId val="1127243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Resistance(</a:t>
                </a:r>
                <a:r>
                  <a:rPr lang="el-GR"/>
                  <a:t>Ω</a:t>
                </a:r>
                <a:r>
                  <a:rPr lang="en-US"/>
                  <a:t>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5.8045846402222942E-3"/>
              <c:y val="0.215391188555233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724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Sheet1!$P$41</c:f>
              <c:strCache>
                <c:ptCount val="1"/>
                <c:pt idx="0">
                  <c:v>온도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Sheet1!$Q$40:$AA$40</c:f>
              <c:numCache>
                <c:formatCode>General</c:formatCode>
                <c:ptCount val="11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</c:numCache>
            </c:numRef>
          </c:cat>
          <c:val>
            <c:numRef>
              <c:f>Sheet1!$Q$41:$AA$41</c:f>
              <c:numCache>
                <c:formatCode>General</c:formatCode>
                <c:ptCount val="11"/>
                <c:pt idx="0">
                  <c:v>170</c:v>
                </c:pt>
                <c:pt idx="1">
                  <c:v>177</c:v>
                </c:pt>
                <c:pt idx="2">
                  <c:v>209</c:v>
                </c:pt>
                <c:pt idx="3">
                  <c:v>197</c:v>
                </c:pt>
                <c:pt idx="4">
                  <c:v>224</c:v>
                </c:pt>
                <c:pt idx="5">
                  <c:v>233</c:v>
                </c:pt>
                <c:pt idx="6">
                  <c:v>263</c:v>
                </c:pt>
                <c:pt idx="7">
                  <c:v>180</c:v>
                </c:pt>
                <c:pt idx="8">
                  <c:v>200</c:v>
                </c:pt>
                <c:pt idx="9">
                  <c:v>166</c:v>
                </c:pt>
                <c:pt idx="10">
                  <c:v>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CC-400C-A8F6-FE9B389D6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1229488"/>
        <c:axId val="851230736"/>
      </c:lineChart>
      <c:catAx>
        <c:axId val="851229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Length(mm)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45265089507918227"/>
              <c:y val="0.883774490063766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1230736"/>
        <c:crosses val="autoZero"/>
        <c:auto val="1"/>
        <c:lblAlgn val="ctr"/>
        <c:lblOffset val="100"/>
        <c:noMultiLvlLbl val="0"/>
      </c:catAx>
      <c:valAx>
        <c:axId val="8512307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Temperature(</a:t>
                </a:r>
                <a:r>
                  <a:rPr lang="el-GR"/>
                  <a:t>℃</a:t>
                </a:r>
                <a:r>
                  <a:rPr lang="en-US"/>
                  <a:t>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1.9285475225643691E-2"/>
              <c:y val="0.155102861903710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122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800" b="1" baseline="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Sheet1!$C$8</c:f>
              <c:strCache>
                <c:ptCount val="1"/>
                <c:pt idx="0">
                  <c:v>0.15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Sheet1!$D$7:$F$7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cat>
          <c:val>
            <c:numRef>
              <c:f>Sheet1!$D$8:$F$8</c:f>
              <c:numCache>
                <c:formatCode>General</c:formatCode>
                <c:ptCount val="3"/>
                <c:pt idx="0">
                  <c:v>75</c:v>
                </c:pt>
                <c:pt idx="1">
                  <c:v>97</c:v>
                </c:pt>
                <c:pt idx="2">
                  <c:v>115.5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F4-44A4-BC54-F1330C2171B7}"/>
            </c:ext>
          </c:extLst>
        </c:ser>
        <c:ser>
          <c:idx val="1"/>
          <c:order val="1"/>
          <c:tx>
            <c:strRef>
              <c:f>Sheet1!$C$9</c:f>
              <c:strCache>
                <c:ptCount val="1"/>
                <c:pt idx="0">
                  <c:v>0.2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Sheet1!$D$7:$F$7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cat>
          <c:val>
            <c:numRef>
              <c:f>Sheet1!$D$9:$F$9</c:f>
              <c:numCache>
                <c:formatCode>General</c:formatCode>
                <c:ptCount val="3"/>
                <c:pt idx="0">
                  <c:v>50</c:v>
                </c:pt>
                <c:pt idx="1">
                  <c:v>63</c:v>
                </c:pt>
                <c:pt idx="2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F4-44A4-BC54-F1330C2171B7}"/>
            </c:ext>
          </c:extLst>
        </c:ser>
        <c:ser>
          <c:idx val="2"/>
          <c:order val="2"/>
          <c:tx>
            <c:strRef>
              <c:f>Sheet1!$C$10</c:f>
              <c:strCache>
                <c:ptCount val="1"/>
                <c:pt idx="0">
                  <c:v>0.3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Sheet1!$D$7:$F$7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cat>
          <c:val>
            <c:numRef>
              <c:f>Sheet1!$D$10:$F$10</c:f>
              <c:numCache>
                <c:formatCode>General</c:formatCode>
                <c:ptCount val="3"/>
                <c:pt idx="0">
                  <c:v>30</c:v>
                </c:pt>
                <c:pt idx="1">
                  <c:v>38</c:v>
                </c:pt>
                <c:pt idx="2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F4-44A4-BC54-F1330C2171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2024432"/>
        <c:axId val="1062025264"/>
      </c:lineChart>
      <c:catAx>
        <c:axId val="1062024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Length(mm)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2025264"/>
        <c:crosses val="autoZero"/>
        <c:auto val="1"/>
        <c:lblAlgn val="ctr"/>
        <c:lblOffset val="100"/>
        <c:noMultiLvlLbl val="0"/>
      </c:catAx>
      <c:valAx>
        <c:axId val="10620252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Resistance(</a:t>
                </a:r>
                <a:r>
                  <a:rPr lang="el-GR"/>
                  <a:t>Ω</a:t>
                </a:r>
                <a:r>
                  <a:rPr lang="en-US"/>
                  <a:t>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3.0555555555555555E-2"/>
              <c:y val="0.266380869058034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202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800" b="1" baseline="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Sheet1!$AB$7</c:f>
              <c:strCache>
                <c:ptCount val="1"/>
                <c:pt idx="0">
                  <c:v>0.15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cat>
            <c:numRef>
              <c:f>Sheet1!$AC$6:$AE$6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cat>
          <c:val>
            <c:numRef>
              <c:f>Sheet1!$AC$7:$AE$7</c:f>
              <c:numCache>
                <c:formatCode>General</c:formatCode>
                <c:ptCount val="3"/>
                <c:pt idx="0">
                  <c:v>104</c:v>
                </c:pt>
                <c:pt idx="1">
                  <c:v>134</c:v>
                </c:pt>
                <c:pt idx="2">
                  <c:v>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B6-4727-93D4-B6DD0E9C935D}"/>
            </c:ext>
          </c:extLst>
        </c:ser>
        <c:ser>
          <c:idx val="1"/>
          <c:order val="1"/>
          <c:tx>
            <c:strRef>
              <c:f>Sheet1!$AB$8</c:f>
              <c:strCache>
                <c:ptCount val="1"/>
                <c:pt idx="0">
                  <c:v>0.2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Sheet1!$AC$6:$AE$6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cat>
          <c:val>
            <c:numRef>
              <c:f>Sheet1!$AC$8:$AE$8</c:f>
              <c:numCache>
                <c:formatCode>General</c:formatCode>
                <c:ptCount val="3"/>
                <c:pt idx="0">
                  <c:v>75</c:v>
                </c:pt>
                <c:pt idx="1">
                  <c:v>97</c:v>
                </c:pt>
                <c:pt idx="2">
                  <c:v>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B6-4727-93D4-B6DD0E9C935D}"/>
            </c:ext>
          </c:extLst>
        </c:ser>
        <c:ser>
          <c:idx val="2"/>
          <c:order val="2"/>
          <c:tx>
            <c:strRef>
              <c:f>Sheet1!$AB$9</c:f>
              <c:strCache>
                <c:ptCount val="1"/>
                <c:pt idx="0">
                  <c:v>0.3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Sheet1!$AC$6:$AE$6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cat>
          <c:val>
            <c:numRef>
              <c:f>Sheet1!$AC$9:$AE$9</c:f>
              <c:numCache>
                <c:formatCode>General</c:formatCode>
                <c:ptCount val="3"/>
                <c:pt idx="0">
                  <c:v>54</c:v>
                </c:pt>
                <c:pt idx="1">
                  <c:v>63</c:v>
                </c:pt>
                <c:pt idx="2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B6-4727-93D4-B6DD0E9C9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2081584"/>
        <c:axId val="1122082000"/>
      </c:lineChart>
      <c:catAx>
        <c:axId val="1122081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Length(mm)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2082000"/>
        <c:crosses val="autoZero"/>
        <c:auto val="1"/>
        <c:lblAlgn val="ctr"/>
        <c:lblOffset val="100"/>
        <c:noMultiLvlLbl val="0"/>
      </c:catAx>
      <c:valAx>
        <c:axId val="1122082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Temperature(</a:t>
                </a:r>
                <a:r>
                  <a:rPr lang="el-GR"/>
                  <a:t>℃</a:t>
                </a:r>
                <a:r>
                  <a:rPr lang="en-US"/>
                  <a:t>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2.1106362773029439E-2"/>
              <c:y val="0.18085505698005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2081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800" b="1" baseline="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Vertical size:7mm</a:t>
            </a:r>
            <a:endParaRPr lang="ko-KR"/>
          </a:p>
        </c:rich>
      </c:tx>
      <c:layout>
        <c:manualLayout>
          <c:xMode val="edge"/>
          <c:yMode val="edge"/>
          <c:x val="0.61038888888888887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Sheet1!$G$60</c:f>
              <c:strCache>
                <c:ptCount val="1"/>
                <c:pt idx="0">
                  <c:v>온도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Sheet1!$H$58:$K$58</c:f>
              <c:numCache>
                <c:formatCode>General</c:formatCode>
                <c:ptCount val="4"/>
                <c:pt idx="0">
                  <c:v>28.5</c:v>
                </c:pt>
                <c:pt idx="1">
                  <c:v>31.8</c:v>
                </c:pt>
                <c:pt idx="2">
                  <c:v>39.5</c:v>
                </c:pt>
                <c:pt idx="3">
                  <c:v>58.1</c:v>
                </c:pt>
              </c:numCache>
            </c:numRef>
          </c:cat>
          <c:val>
            <c:numRef>
              <c:f>Sheet1!$H$60:$K$60</c:f>
              <c:numCache>
                <c:formatCode>General</c:formatCode>
                <c:ptCount val="4"/>
                <c:pt idx="0">
                  <c:v>86</c:v>
                </c:pt>
                <c:pt idx="1">
                  <c:v>62</c:v>
                </c:pt>
                <c:pt idx="2">
                  <c:v>63</c:v>
                </c:pt>
                <c:pt idx="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DC-4D36-9DCF-612597B527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5091040"/>
        <c:axId val="1395100608"/>
      </c:lineChart>
      <c:lineChart>
        <c:grouping val="standard"/>
        <c:varyColors val="0"/>
        <c:ser>
          <c:idx val="0"/>
          <c:order val="0"/>
          <c:tx>
            <c:strRef>
              <c:f>Sheet1!$G$59</c:f>
              <c:strCache>
                <c:ptCount val="1"/>
                <c:pt idx="0">
                  <c:v>저항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Sheet1!$H$58:$K$58</c:f>
              <c:numCache>
                <c:formatCode>General</c:formatCode>
                <c:ptCount val="4"/>
                <c:pt idx="0">
                  <c:v>28.5</c:v>
                </c:pt>
                <c:pt idx="1">
                  <c:v>31.8</c:v>
                </c:pt>
                <c:pt idx="2">
                  <c:v>39.5</c:v>
                </c:pt>
                <c:pt idx="3">
                  <c:v>58.1</c:v>
                </c:pt>
              </c:numCache>
            </c:numRef>
          </c:cat>
          <c:val>
            <c:numRef>
              <c:f>Sheet1!$H$59:$K$59</c:f>
              <c:numCache>
                <c:formatCode>General</c:formatCode>
                <c:ptCount val="4"/>
                <c:pt idx="0">
                  <c:v>4500</c:v>
                </c:pt>
                <c:pt idx="1">
                  <c:v>4800</c:v>
                </c:pt>
                <c:pt idx="2">
                  <c:v>5480</c:v>
                </c:pt>
                <c:pt idx="3">
                  <c:v>8090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DC-4D36-9DCF-612597B527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7095072"/>
        <c:axId val="1127103808"/>
      </c:lineChart>
      <c:catAx>
        <c:axId val="1395091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Density(%)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95100608"/>
        <c:crosses val="autoZero"/>
        <c:auto val="1"/>
        <c:lblAlgn val="ctr"/>
        <c:lblOffset val="100"/>
        <c:noMultiLvlLbl val="0"/>
      </c:catAx>
      <c:valAx>
        <c:axId val="13951006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Temperature(</a:t>
                </a:r>
                <a:r>
                  <a:rPr lang="el-GR"/>
                  <a:t>℃</a:t>
                </a:r>
                <a:r>
                  <a:rPr lang="en-US"/>
                  <a:t>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95091040"/>
        <c:crosses val="autoZero"/>
        <c:crossBetween val="between"/>
      </c:valAx>
      <c:valAx>
        <c:axId val="112710380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Resistance(</a:t>
                </a:r>
                <a:r>
                  <a:rPr lang="el-GR"/>
                  <a:t>Ω</a:t>
                </a:r>
                <a:r>
                  <a:rPr lang="en-US"/>
                  <a:t>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93554155730533683"/>
              <c:y val="0.273128463108778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7095072"/>
        <c:crosses val="max"/>
        <c:crossBetween val="between"/>
      </c:valAx>
      <c:catAx>
        <c:axId val="11270950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271038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400" b="1">
          <a:solidFill>
            <a:sysClr val="windowText" lastClr="000000"/>
          </a:solidFill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Vertical size:4mm</a:t>
            </a:r>
            <a:endParaRPr lang="ko-KR"/>
          </a:p>
        </c:rich>
      </c:tx>
      <c:layout>
        <c:manualLayout>
          <c:xMode val="edge"/>
          <c:yMode val="edge"/>
          <c:x val="0.69730555555555551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14807254967981"/>
          <c:y val="0.22761474776667617"/>
          <c:w val="0.65868068786085732"/>
          <c:h val="0.54857438459011998"/>
        </c:manualLayout>
      </c:layout>
      <c:lineChart>
        <c:grouping val="standard"/>
        <c:varyColors val="0"/>
        <c:ser>
          <c:idx val="1"/>
          <c:order val="1"/>
          <c:tx>
            <c:strRef>
              <c:f>Sheet1!$A$60</c:f>
              <c:strCache>
                <c:ptCount val="1"/>
                <c:pt idx="0">
                  <c:v>온도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Sheet1!$B$58:$E$58</c:f>
              <c:numCache>
                <c:formatCode>General</c:formatCode>
                <c:ptCount val="4"/>
                <c:pt idx="0">
                  <c:v>29.4</c:v>
                </c:pt>
                <c:pt idx="1">
                  <c:v>32.4</c:v>
                </c:pt>
                <c:pt idx="2">
                  <c:v>40.4</c:v>
                </c:pt>
                <c:pt idx="3">
                  <c:v>58.6</c:v>
                </c:pt>
              </c:numCache>
            </c:numRef>
          </c:cat>
          <c:val>
            <c:numRef>
              <c:f>Sheet1!$B$60:$E$60</c:f>
              <c:numCache>
                <c:formatCode>General</c:formatCode>
                <c:ptCount val="4"/>
                <c:pt idx="0">
                  <c:v>124</c:v>
                </c:pt>
                <c:pt idx="1">
                  <c:v>92</c:v>
                </c:pt>
                <c:pt idx="2">
                  <c:v>78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69-46B6-BBF2-6C2E47BB3E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7099648"/>
        <c:axId val="1127101728"/>
      </c:lineChart>
      <c:lineChart>
        <c:grouping val="standard"/>
        <c:varyColors val="0"/>
        <c:ser>
          <c:idx val="0"/>
          <c:order val="0"/>
          <c:tx>
            <c:strRef>
              <c:f>Sheet1!$A$59</c:f>
              <c:strCache>
                <c:ptCount val="1"/>
                <c:pt idx="0">
                  <c:v>저항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Sheet1!$B$58:$E$58</c:f>
              <c:numCache>
                <c:formatCode>General</c:formatCode>
                <c:ptCount val="4"/>
                <c:pt idx="0">
                  <c:v>29.4</c:v>
                </c:pt>
                <c:pt idx="1">
                  <c:v>32.4</c:v>
                </c:pt>
                <c:pt idx="2">
                  <c:v>40.4</c:v>
                </c:pt>
                <c:pt idx="3">
                  <c:v>58.6</c:v>
                </c:pt>
              </c:numCache>
            </c:numRef>
          </c:cat>
          <c:val>
            <c:numRef>
              <c:f>Sheet1!$B$59:$E$59</c:f>
              <c:numCache>
                <c:formatCode>General</c:formatCode>
                <c:ptCount val="4"/>
                <c:pt idx="0">
                  <c:v>2800</c:v>
                </c:pt>
                <c:pt idx="1">
                  <c:v>2700</c:v>
                </c:pt>
                <c:pt idx="2">
                  <c:v>3300</c:v>
                </c:pt>
                <c:pt idx="3">
                  <c:v>4790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69-46B6-BBF2-6C2E47BB3E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1259264"/>
        <c:axId val="1385082176"/>
      </c:lineChart>
      <c:catAx>
        <c:axId val="1127099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Density(%)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42618744531933506"/>
              <c:y val="0.893147419072615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7101728"/>
        <c:crosses val="autoZero"/>
        <c:auto val="1"/>
        <c:lblAlgn val="ctr"/>
        <c:lblOffset val="100"/>
        <c:noMultiLvlLbl val="0"/>
      </c:catAx>
      <c:valAx>
        <c:axId val="1127101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Temperature(</a:t>
                </a:r>
                <a:r>
                  <a:rPr lang="el-GR"/>
                  <a:t>℃</a:t>
                </a:r>
                <a:r>
                  <a:rPr lang="en-US"/>
                  <a:t>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7099648"/>
        <c:crosses val="autoZero"/>
        <c:crossBetween val="between"/>
      </c:valAx>
      <c:valAx>
        <c:axId val="138508217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Resistance(</a:t>
                </a:r>
                <a:r>
                  <a:rPr lang="el-GR"/>
                  <a:t>Ω</a:t>
                </a:r>
                <a:r>
                  <a:rPr lang="en-US"/>
                  <a:t>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9353055555555555"/>
              <c:y val="0.299887722368037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1259264"/>
        <c:crosses val="max"/>
        <c:crossBetween val="between"/>
      </c:valAx>
      <c:catAx>
        <c:axId val="14512592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850821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400" b="1">
          <a:solidFill>
            <a:sysClr val="windowText" lastClr="000000"/>
          </a:solidFill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Sheet1!$A$46</c:f>
              <c:strCache>
                <c:ptCount val="1"/>
                <c:pt idx="0">
                  <c:v>저항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cat>
            <c:numRef>
              <c:f>Sheet1!$B$38:$D$38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12</c:v>
                </c:pt>
              </c:numCache>
            </c:numRef>
          </c:cat>
          <c:val>
            <c:numRef>
              <c:f>Sheet1!$B$46:$D$46</c:f>
              <c:numCache>
                <c:formatCode>General</c:formatCode>
                <c:ptCount val="3"/>
                <c:pt idx="0">
                  <c:v>260</c:v>
                </c:pt>
                <c:pt idx="1">
                  <c:v>230</c:v>
                </c:pt>
                <c:pt idx="2">
                  <c:v>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7C-4F67-A192-716E316D2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801232"/>
        <c:axId val="181799568"/>
      </c:lineChart>
      <c:catAx>
        <c:axId val="18180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 number of bends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799568"/>
        <c:crosses val="autoZero"/>
        <c:auto val="1"/>
        <c:lblAlgn val="ctr"/>
        <c:lblOffset val="100"/>
        <c:noMultiLvlLbl val="0"/>
      </c:catAx>
      <c:valAx>
        <c:axId val="1817995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Resistance(</a:t>
                </a:r>
                <a:r>
                  <a:rPr lang="el-GR"/>
                  <a:t>Ω</a:t>
                </a:r>
                <a:r>
                  <a:rPr lang="en-US"/>
                  <a:t>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801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lumMod val="95000"/>
          <a:lumOff val="5000"/>
        </a:schemeClr>
      </a:solidFill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Sheet1!$A$39</c:f>
              <c:strCache>
                <c:ptCount val="1"/>
                <c:pt idx="0">
                  <c:v>온도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cat>
            <c:numRef>
              <c:f>Sheet1!$B$38:$D$38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12</c:v>
                </c:pt>
              </c:numCache>
            </c:numRef>
          </c:cat>
          <c:val>
            <c:numRef>
              <c:f>Sheet1!$B$39:$D$39</c:f>
              <c:numCache>
                <c:formatCode>General</c:formatCode>
                <c:ptCount val="3"/>
                <c:pt idx="0">
                  <c:v>175</c:v>
                </c:pt>
                <c:pt idx="1">
                  <c:v>323</c:v>
                </c:pt>
                <c:pt idx="2">
                  <c:v>383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F3-42B5-8585-F4BBB222E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6803168"/>
        <c:axId val="176796096"/>
      </c:lineChart>
      <c:catAx>
        <c:axId val="176803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 number of bends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796096"/>
        <c:crosses val="autoZero"/>
        <c:auto val="1"/>
        <c:lblAlgn val="ctr"/>
        <c:lblOffset val="100"/>
        <c:noMultiLvlLbl val="0"/>
      </c:catAx>
      <c:valAx>
        <c:axId val="1767960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Temperature(</a:t>
                </a:r>
                <a:r>
                  <a:rPr lang="el-GR"/>
                  <a:t>℃</a:t>
                </a:r>
                <a:r>
                  <a:rPr lang="en-US"/>
                  <a:t>))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80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43C75-76EF-4EA2-8434-44E7AD37A1D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3D87B-04BD-4316-A550-3FE52C541B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138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3D87B-04BD-4316-A550-3FE52C541B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4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74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0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4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2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87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98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1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39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0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2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6CC3A-B2CD-4C27-8B2D-E2AD6036576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DA32C-C758-413F-BF38-C818E577E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3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chart" Target="../charts/chart4.xml"/><Relationship Id="rId26" Type="http://schemas.openxmlformats.org/officeDocument/2006/relationships/image" Target="../media/image17.jp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chart" Target="../charts/chart3.xml"/><Relationship Id="rId25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6" Type="http://schemas.openxmlformats.org/officeDocument/2006/relationships/chart" Target="../charts/chart2.xml"/><Relationship Id="rId20" Type="http://schemas.openxmlformats.org/officeDocument/2006/relationships/chart" Target="../charts/chart6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5.png"/><Relationship Id="rId32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chart" Target="../charts/chart1.xml"/><Relationship Id="rId23" Type="http://schemas.openxmlformats.org/officeDocument/2006/relationships/image" Target="../media/image14.png"/><Relationship Id="rId28" Type="http://schemas.openxmlformats.org/officeDocument/2006/relationships/chart" Target="../charts/chart8.xml"/><Relationship Id="rId10" Type="http://schemas.openxmlformats.org/officeDocument/2006/relationships/image" Target="../media/image8.png"/><Relationship Id="rId19" Type="http://schemas.openxmlformats.org/officeDocument/2006/relationships/chart" Target="../charts/chart5.xml"/><Relationship Id="rId31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3.jpg"/><Relationship Id="rId27" Type="http://schemas.openxmlformats.org/officeDocument/2006/relationships/chart" Target="../charts/chart7.xml"/><Relationship Id="rId3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05C9BE4-7319-5502-52F9-67C27AE64122}"/>
              </a:ext>
            </a:extLst>
          </p:cNvPr>
          <p:cNvSpPr/>
          <p:nvPr/>
        </p:nvSpPr>
        <p:spPr>
          <a:xfrm>
            <a:off x="0" y="-1686491"/>
            <a:ext cx="32461708" cy="47167802"/>
          </a:xfrm>
          <a:prstGeom prst="rect">
            <a:avLst/>
          </a:prstGeom>
          <a:solidFill>
            <a:srgbClr val="1647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D4F418-B070-FF45-473E-134FE2D2C6FC}"/>
              </a:ext>
            </a:extLst>
          </p:cNvPr>
          <p:cNvSpPr/>
          <p:nvPr/>
        </p:nvSpPr>
        <p:spPr>
          <a:xfrm>
            <a:off x="0" y="-5393873"/>
            <a:ext cx="32461708" cy="64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5400" b="1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54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96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Micro-heater designs for wireless electronic devices</a:t>
            </a:r>
            <a:endParaRPr lang="ko-KR" altLang="ko-KR" sz="96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5400" u="sng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Sangho Park</a:t>
            </a:r>
            <a:r>
              <a:rPr lang="en-US" altLang="ko-KR" sz="54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and </a:t>
            </a:r>
            <a:r>
              <a:rPr lang="en-US" altLang="ko-KR" sz="5400" kern="1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Gunchul</a:t>
            </a:r>
            <a:r>
              <a:rPr lang="en-US" altLang="ko-KR" sz="54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Shin</a:t>
            </a:r>
            <a:endParaRPr lang="en-US" altLang="ko-KR" sz="5400" kern="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5400" i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School of Materials Science &amp; Engineering,</a:t>
            </a:r>
            <a:r>
              <a:rPr lang="en-US" altLang="ko-KR" sz="1800" i="1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, </a:t>
            </a:r>
            <a:r>
              <a:rPr lang="en-US" altLang="ko-KR" sz="5400" i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University of Ulsan, Korea</a:t>
            </a:r>
            <a:endParaRPr lang="ko-KR" altLang="ko-KR" sz="54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30" name="Picture 6" descr="외국인특별전형 모집요강">
            <a:extLst>
              <a:ext uri="{FF2B5EF4-FFF2-40B4-BE49-F238E27FC236}">
                <a16:creationId xmlns:a16="http://schemas.microsoft.com/office/drawing/2014/main" id="{04C7220B-F54C-2657-6BA5-BA0F1487B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6854" y="-4769950"/>
            <a:ext cx="6248400" cy="134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541E05-BFB7-598E-F8BC-2307CCDE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34" y="-4769950"/>
            <a:ext cx="9761799" cy="134820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8072F74-126E-0E00-64A8-780B8D594E4D}"/>
              </a:ext>
            </a:extLst>
          </p:cNvPr>
          <p:cNvSpPr/>
          <p:nvPr/>
        </p:nvSpPr>
        <p:spPr>
          <a:xfrm>
            <a:off x="16434617" y="2612186"/>
            <a:ext cx="15634800" cy="151746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A9D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A858D6-EE94-ACEA-456D-F8861027E26E}"/>
              </a:ext>
            </a:extLst>
          </p:cNvPr>
          <p:cNvSpPr/>
          <p:nvPr/>
        </p:nvSpPr>
        <p:spPr>
          <a:xfrm>
            <a:off x="19221017" y="1998108"/>
            <a:ext cx="10062000" cy="11386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ko-KR" altLang="ko-KR" sz="7200" dirty="0">
              <a:solidFill>
                <a:schemeClr val="tx1">
                  <a:lumMod val="85000"/>
                  <a:lumOff val="15000"/>
                </a:schemeClr>
              </a:solidFill>
              <a:latin typeface="noto"/>
              <a:cs typeface="Tahoma" panose="020B060403050404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EB681D0-4C6F-2313-B0DD-8FD3A86E4934}"/>
              </a:ext>
            </a:extLst>
          </p:cNvPr>
          <p:cNvSpPr/>
          <p:nvPr/>
        </p:nvSpPr>
        <p:spPr>
          <a:xfrm>
            <a:off x="503018" y="2612186"/>
            <a:ext cx="15635797" cy="834987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A9D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58000" rtlCol="0" anchor="t" anchorCtr="0">
            <a:normAutofit/>
          </a:bodyPr>
          <a:lstStyle/>
          <a:p>
            <a:pPr algn="ctr"/>
            <a:endParaRPr lang="en-US" altLang="ko-KR" sz="4400" b="0" i="0" dirty="0">
              <a:solidFill>
                <a:srgbClr val="000000"/>
              </a:solidFill>
              <a:effectLst/>
              <a:latin typeface="noto"/>
              <a:cs typeface="Times New Roman" panose="02020603050405020304" pitchFamily="18" charset="0"/>
            </a:endParaRPr>
          </a:p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  <a:cs typeface="Times New Roman" panose="02020603050405020304" pitchFamily="18" charset="0"/>
              </a:rPr>
              <a:t>Micro-heater(</a:t>
            </a:r>
            <a:r>
              <a:rPr lang="en-US" altLang="ko-KR" sz="4000" dirty="0">
                <a:solidFill>
                  <a:srgbClr val="000000"/>
                </a:solidFill>
                <a:latin typeface="noto"/>
                <a:cs typeface="Times New Roman" panose="02020603050405020304" pitchFamily="18" charset="0"/>
              </a:rPr>
              <a:t>MH)</a:t>
            </a: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  <a:cs typeface="Times New Roman" panose="02020603050405020304" pitchFamily="18" charset="0"/>
              </a:rPr>
              <a:t> are key components of micro-sensors, such as micro-electronic components and gas sensors and humidity sensors. Internet of Things (IoT) adoption is increasing in daily life, including automobiles and home appliances, and Micro </a:t>
            </a:r>
            <a:r>
              <a:rPr lang="en-US" altLang="ko-KR" sz="4000" dirty="0">
                <a:solidFill>
                  <a:srgbClr val="000000"/>
                </a:solidFill>
                <a:latin typeface="noto"/>
                <a:cs typeface="Times New Roman" panose="02020603050405020304" pitchFamily="18" charset="0"/>
              </a:rPr>
              <a:t>El</a:t>
            </a: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  <a:cs typeface="Times New Roman" panose="02020603050405020304" pitchFamily="18" charset="0"/>
              </a:rPr>
              <a:t>ectro Mechanical Systems (MEMS) and sensors have become key components for them. This development of MEMS requires low power and high efficiency of micro-heaters. Micro-heater characteristics are affected by heater design, applied voltage/current, type and amount of heater material. Among them, we adjusted the structure/design of the heater to improve its performance. </a:t>
            </a:r>
            <a:r>
              <a:rPr lang="en-US" altLang="ko-KR" sz="4000" dirty="0">
                <a:solidFill>
                  <a:srgbClr val="000000"/>
                </a:solidFill>
                <a:latin typeface="noto"/>
                <a:cs typeface="Times New Roman" panose="02020603050405020304" pitchFamily="18" charset="0"/>
              </a:rPr>
              <a:t>Our</a:t>
            </a: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  <a:cs typeface="Times New Roman" panose="02020603050405020304" pitchFamily="18" charset="0"/>
              </a:rPr>
              <a:t> heater and antenna operate wirelessly and are flexible to allow for free deformation.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509D9C-DF97-4D2B-D67F-2D9091BCEF8E}"/>
              </a:ext>
            </a:extLst>
          </p:cNvPr>
          <p:cNvSpPr/>
          <p:nvPr/>
        </p:nvSpPr>
        <p:spPr>
          <a:xfrm>
            <a:off x="3290568" y="2037255"/>
            <a:ext cx="10060696" cy="11386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"/>
              </a:rPr>
              <a:t>Abstract</a:t>
            </a:r>
            <a:endParaRPr lang="ko-KR" altLang="ko-KR" sz="7200" dirty="0">
              <a:solidFill>
                <a:schemeClr val="tx1">
                  <a:lumMod val="85000"/>
                  <a:lumOff val="15000"/>
                </a:schemeClr>
              </a:solidFill>
              <a:latin typeface="noto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E454A32-98AD-6D56-1748-CA5BA6A7C5A8}"/>
              </a:ext>
            </a:extLst>
          </p:cNvPr>
          <p:cNvGrpSpPr/>
          <p:nvPr/>
        </p:nvGrpSpPr>
        <p:grpSpPr>
          <a:xfrm>
            <a:off x="407736" y="18222385"/>
            <a:ext cx="31646237" cy="18638104"/>
            <a:chOff x="16337069" y="15142371"/>
            <a:chExt cx="15216554" cy="21776529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D7784BA-E826-514D-A5C2-7F6B3DF6C89A}"/>
                </a:ext>
              </a:extLst>
            </p:cNvPr>
            <p:cNvSpPr/>
            <p:nvPr/>
          </p:nvSpPr>
          <p:spPr>
            <a:xfrm>
              <a:off x="16337069" y="15766822"/>
              <a:ext cx="15216554" cy="211520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rgbClr val="A9D7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37368FE-88C7-D002-9004-67A65D58355C}"/>
                </a:ext>
              </a:extLst>
            </p:cNvPr>
            <p:cNvSpPr/>
            <p:nvPr/>
          </p:nvSpPr>
          <p:spPr>
            <a:xfrm>
              <a:off x="18900547" y="15142371"/>
              <a:ext cx="10062000" cy="113865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"/>
                  <a:cs typeface="Tahoma" panose="020B0604030504040204" pitchFamily="34" charset="0"/>
                </a:rPr>
                <a:t>Results &amp; Discussion</a:t>
              </a:r>
              <a:endParaRPr lang="ko-KR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"/>
                <a:cs typeface="Tahoma" panose="020B0604030504040204" pitchFamily="34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667A54-2CDE-FF9B-FAB5-F5AC74CE4723}"/>
              </a:ext>
            </a:extLst>
          </p:cNvPr>
          <p:cNvGrpSpPr/>
          <p:nvPr/>
        </p:nvGrpSpPr>
        <p:grpSpPr>
          <a:xfrm>
            <a:off x="17564319" y="5530407"/>
            <a:ext cx="2160000" cy="436150"/>
            <a:chOff x="18914346" y="10272626"/>
            <a:chExt cx="4783854" cy="2116452"/>
          </a:xfrm>
          <a:scene3d>
            <a:camera prst="obliqueTopRight"/>
            <a:lightRig rig="threePt" dir="t">
              <a:rot lat="0" lon="0" rev="0"/>
            </a:lightRig>
          </a:scene3d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4B8F293-98C8-1600-D9A6-3ADB34086514}"/>
                </a:ext>
              </a:extLst>
            </p:cNvPr>
            <p:cNvSpPr/>
            <p:nvPr/>
          </p:nvSpPr>
          <p:spPr>
            <a:xfrm>
              <a:off x="18914346" y="11232922"/>
              <a:ext cx="4783854" cy="5780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sp3d extrusionH="3810000">
              <a:bevelB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noto"/>
                </a:rPr>
                <a:t>Polyimide</a:t>
              </a:r>
              <a:endParaRPr lang="ko-KR" altLang="en-US" sz="1100" dirty="0">
                <a:latin typeface="noto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8BB70F-00CF-9FE9-7556-9B494A783D53}"/>
                </a:ext>
              </a:extLst>
            </p:cNvPr>
            <p:cNvSpPr/>
            <p:nvPr/>
          </p:nvSpPr>
          <p:spPr>
            <a:xfrm>
              <a:off x="18914346" y="11811000"/>
              <a:ext cx="4783854" cy="5780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p3d extrusionH="3810000">
              <a:bevelB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noto"/>
                </a:rPr>
                <a:t>PDMS</a:t>
              </a:r>
              <a:endParaRPr lang="ko-KR" altLang="en-US" sz="1100" dirty="0">
                <a:latin typeface="noto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8525FB7-34AF-EA84-DA78-A88CC586759D}"/>
                </a:ext>
              </a:extLst>
            </p:cNvPr>
            <p:cNvSpPr/>
            <p:nvPr/>
          </p:nvSpPr>
          <p:spPr>
            <a:xfrm>
              <a:off x="18914346" y="10766299"/>
              <a:ext cx="4783854" cy="5399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p3d extrusionH="3810000">
              <a:bevelB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noto"/>
                </a:rPr>
                <a:t>Ti</a:t>
              </a:r>
              <a:endParaRPr lang="ko-KR" altLang="en-US" sz="1100" dirty="0">
                <a:latin typeface="noto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FBDC75-646C-1828-4FA5-B02658CBFD4F}"/>
                </a:ext>
              </a:extLst>
            </p:cNvPr>
            <p:cNvSpPr/>
            <p:nvPr/>
          </p:nvSpPr>
          <p:spPr>
            <a:xfrm>
              <a:off x="18914346" y="10272626"/>
              <a:ext cx="4783854" cy="5399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p3d extrusionH="3810000">
              <a:bevelB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noto"/>
                </a:rPr>
                <a:t>Pt</a:t>
              </a:r>
              <a:endParaRPr lang="ko-KR" altLang="en-US" sz="1100" dirty="0">
                <a:latin typeface="noto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F4DE03-EB99-7B36-04F1-B8281218B010}"/>
              </a:ext>
            </a:extLst>
          </p:cNvPr>
          <p:cNvSpPr/>
          <p:nvPr/>
        </p:nvSpPr>
        <p:spPr>
          <a:xfrm>
            <a:off x="16404945" y="3423064"/>
            <a:ext cx="9731831" cy="901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0" indent="63500" algn="just">
              <a:lnSpc>
                <a:spcPct val="130000"/>
              </a:lnSpc>
            </a:pPr>
            <a:r>
              <a:rPr lang="en-US" altLang="ko-KR" sz="4400" kern="100" dirty="0"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1. </a:t>
            </a: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Multi-layer Structure of Micro-heaters</a:t>
            </a:r>
            <a:endParaRPr lang="ko-KR" altLang="ko-KR" sz="4400" b="1" kern="100" dirty="0"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B4C636-4EF5-35C1-8790-F17D45FEE7BD}"/>
              </a:ext>
            </a:extLst>
          </p:cNvPr>
          <p:cNvSpPr txBox="1"/>
          <p:nvPr/>
        </p:nvSpPr>
        <p:spPr>
          <a:xfrm>
            <a:off x="24055429" y="4436969"/>
            <a:ext cx="8748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000000"/>
                </a:solidFill>
                <a:latin typeface="noto"/>
              </a:rPr>
              <a:t>Layers of Device: </a:t>
            </a:r>
          </a:p>
          <a:p>
            <a:pPr lvl="1"/>
            <a:r>
              <a:rPr lang="en-US" altLang="ko-KR" sz="3200" b="0" i="0" dirty="0">
                <a:solidFill>
                  <a:srgbClr val="000000"/>
                </a:solidFill>
                <a:effectLst/>
                <a:latin typeface="noto"/>
              </a:rPr>
              <a:t>Pt(100 nm)/</a:t>
            </a:r>
            <a:r>
              <a:rPr lang="en-US" altLang="ko-KR" sz="3200" b="0" i="0" dirty="0" err="1">
                <a:solidFill>
                  <a:srgbClr val="000000"/>
                </a:solidFill>
                <a:effectLst/>
                <a:latin typeface="noto"/>
              </a:rPr>
              <a:t>Ti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noto"/>
              </a:rPr>
              <a:t>(10 nm), Polyimide(PI, 30um)/</a:t>
            </a:r>
            <a:r>
              <a:rPr lang="en-US" altLang="ko-KR" sz="3200" dirty="0">
                <a:effectLst/>
                <a:latin typeface="noto"/>
                <a:ea typeface="바탕" panose="02030600000101010101" pitchFamily="18" charset="-127"/>
              </a:rPr>
              <a:t> Polydimethylsiloxane(PDMS, 30um)/Glass</a:t>
            </a:r>
            <a:endParaRPr lang="ko-KR" altLang="en-US" sz="3200" dirty="0">
              <a:latin typeface="noto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5B6569-C051-2D6E-ACC7-0E590D32FDDD}"/>
              </a:ext>
            </a:extLst>
          </p:cNvPr>
          <p:cNvSpPr/>
          <p:nvPr/>
        </p:nvSpPr>
        <p:spPr>
          <a:xfrm>
            <a:off x="16487500" y="13259633"/>
            <a:ext cx="12034898" cy="901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0" indent="63500" algn="just">
              <a:lnSpc>
                <a:spcPct val="130000"/>
              </a:lnSpc>
            </a:pPr>
            <a:r>
              <a:rPr lang="en-US" altLang="ko-KR" sz="4400" kern="100" dirty="0"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4.</a:t>
            </a:r>
            <a:r>
              <a:rPr lang="en-US" altLang="ko-KR" sz="4400" b="1" kern="100" dirty="0"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Measurement of resistance and heat generation</a:t>
            </a:r>
            <a:endParaRPr lang="ko-KR" altLang="ko-KR" sz="4400" b="1" kern="100" dirty="0">
              <a:latin typeface="noto"/>
              <a:cs typeface="Times New Roman" panose="02020603050405020304" pitchFamily="18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4C6E3B1-0C88-1193-F318-428C7B85D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0847" y="7490622"/>
            <a:ext cx="2066138" cy="2761200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35E6CFC1-BA65-0C8A-DAF6-96FEDE11B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002436" y="7795262"/>
            <a:ext cx="2762636" cy="2071977"/>
          </a:xfrm>
          <a:prstGeom prst="rect">
            <a:avLst/>
          </a:prstGeom>
        </p:spPr>
      </p:pic>
      <p:pic>
        <p:nvPicPr>
          <p:cNvPr id="1026" name="그림 1025">
            <a:extLst>
              <a:ext uri="{FF2B5EF4-FFF2-40B4-BE49-F238E27FC236}">
                <a16:creationId xmlns:a16="http://schemas.microsoft.com/office/drawing/2014/main" id="{AFE392A6-3B7B-C092-C752-D8DADB70A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9773976" y="7835950"/>
            <a:ext cx="2762638" cy="2071978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F7AEE705-DB06-F454-3FB5-70F5C9301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5312297" y="7771835"/>
            <a:ext cx="2762636" cy="2071977"/>
          </a:xfrm>
          <a:prstGeom prst="rect">
            <a:avLst/>
          </a:pr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91C659CA-74A8-F27F-9804-85F583A63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8109469" y="7795262"/>
            <a:ext cx="2762638" cy="2071978"/>
          </a:xfrm>
          <a:prstGeom prst="rect">
            <a:avLst/>
          </a:prstGeom>
        </p:spPr>
      </p:pic>
      <p:sp>
        <p:nvSpPr>
          <p:cNvPr id="1034" name="화살표: 오른쪽 1033">
            <a:extLst>
              <a:ext uri="{FF2B5EF4-FFF2-40B4-BE49-F238E27FC236}">
                <a16:creationId xmlns:a16="http://schemas.microsoft.com/office/drawing/2014/main" id="{313698AE-15B2-64C3-3D1A-B0A9520630C4}"/>
              </a:ext>
            </a:extLst>
          </p:cNvPr>
          <p:cNvSpPr/>
          <p:nvPr/>
        </p:nvSpPr>
        <p:spPr>
          <a:xfrm rot="10800000" flipH="1">
            <a:off x="19369767" y="8021236"/>
            <a:ext cx="941042" cy="189230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"/>
            </a:endParaRPr>
          </a:p>
        </p:txBody>
      </p:sp>
      <p:sp>
        <p:nvSpPr>
          <p:cNvPr id="1035" name="화살표: 오른쪽 1034">
            <a:extLst>
              <a:ext uri="{FF2B5EF4-FFF2-40B4-BE49-F238E27FC236}">
                <a16:creationId xmlns:a16="http://schemas.microsoft.com/office/drawing/2014/main" id="{81330E9D-BD23-7085-832D-CC1A24CC5E0E}"/>
              </a:ext>
            </a:extLst>
          </p:cNvPr>
          <p:cNvSpPr/>
          <p:nvPr/>
        </p:nvSpPr>
        <p:spPr>
          <a:xfrm rot="10800000" flipH="1">
            <a:off x="22153522" y="8021236"/>
            <a:ext cx="941042" cy="189230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"/>
            </a:endParaRPr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7B9E52A5-DA7B-BB3D-2D26-DE133DEC78BA}"/>
              </a:ext>
            </a:extLst>
          </p:cNvPr>
          <p:cNvSpPr/>
          <p:nvPr/>
        </p:nvSpPr>
        <p:spPr>
          <a:xfrm rot="10800000" flipH="1">
            <a:off x="24924312" y="8021236"/>
            <a:ext cx="941042" cy="189230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"/>
            </a:endParaRPr>
          </a:p>
        </p:txBody>
      </p:sp>
      <p:sp>
        <p:nvSpPr>
          <p:cNvPr id="1037" name="화살표: 오른쪽 1036">
            <a:extLst>
              <a:ext uri="{FF2B5EF4-FFF2-40B4-BE49-F238E27FC236}">
                <a16:creationId xmlns:a16="http://schemas.microsoft.com/office/drawing/2014/main" id="{E0D73E3C-8DFF-67DA-D394-877D32FCB619}"/>
              </a:ext>
            </a:extLst>
          </p:cNvPr>
          <p:cNvSpPr/>
          <p:nvPr/>
        </p:nvSpPr>
        <p:spPr>
          <a:xfrm rot="10800000" flipH="1">
            <a:off x="27679628" y="8021237"/>
            <a:ext cx="941042" cy="189230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4150CBAE-246B-CEA7-B0D3-D8FC025D1C59}"/>
              </a:ext>
            </a:extLst>
          </p:cNvPr>
          <p:cNvSpPr/>
          <p:nvPr/>
        </p:nvSpPr>
        <p:spPr>
          <a:xfrm>
            <a:off x="16404945" y="6155193"/>
            <a:ext cx="9916241" cy="901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0" indent="63500" algn="just">
              <a:lnSpc>
                <a:spcPct val="130000"/>
              </a:lnSpc>
            </a:pPr>
            <a:r>
              <a:rPr lang="en-US" altLang="ko-KR" sz="4400" kern="100" dirty="0"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2. </a:t>
            </a:r>
            <a:r>
              <a:rPr lang="en-US" altLang="ko-KR" sz="4400" kern="100" dirty="0">
                <a:solidFill>
                  <a:srgbClr val="000000"/>
                </a:solidFill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P</a:t>
            </a: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rocedures of Micro-heater fabrication</a:t>
            </a:r>
            <a:endParaRPr lang="ko-KR" altLang="ko-KR" sz="4400" b="1" kern="100" dirty="0">
              <a:latin typeface="noto"/>
              <a:cs typeface="Times New Roman" panose="02020603050405020304" pitchFamily="18" charset="0"/>
            </a:endParaRPr>
          </a:p>
        </p:txBody>
      </p:sp>
      <p:pic>
        <p:nvPicPr>
          <p:cNvPr id="1044" name="그림 1043">
            <a:extLst>
              <a:ext uri="{FF2B5EF4-FFF2-40B4-BE49-F238E27FC236}">
                <a16:creationId xmlns:a16="http://schemas.microsoft.com/office/drawing/2014/main" id="{20F224AF-D55F-2B50-2DC6-8E0D82D760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4861" y="21378163"/>
            <a:ext cx="5059193" cy="2428676"/>
          </a:xfrm>
          <a:prstGeom prst="rect">
            <a:avLst/>
          </a:prstGeom>
        </p:spPr>
      </p:pic>
      <p:pic>
        <p:nvPicPr>
          <p:cNvPr id="1048" name="그림 1047">
            <a:extLst>
              <a:ext uri="{FF2B5EF4-FFF2-40B4-BE49-F238E27FC236}">
                <a16:creationId xmlns:a16="http://schemas.microsoft.com/office/drawing/2014/main" id="{F7A23D28-659C-CDE5-E141-9150FE0F8C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6730"/>
          <a:stretch/>
        </p:blipFill>
        <p:spPr>
          <a:xfrm>
            <a:off x="16937650" y="21234433"/>
            <a:ext cx="13505148" cy="1164514"/>
          </a:xfrm>
          <a:prstGeom prst="rect">
            <a:avLst/>
          </a:prstGeom>
        </p:spPr>
      </p:pic>
      <p:pic>
        <p:nvPicPr>
          <p:cNvPr id="1051" name="그림 1050">
            <a:extLst>
              <a:ext uri="{FF2B5EF4-FFF2-40B4-BE49-F238E27FC236}">
                <a16:creationId xmlns:a16="http://schemas.microsoft.com/office/drawing/2014/main" id="{401FD2C4-6BFD-E185-AC45-2B5754DB50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7995" y="30161391"/>
            <a:ext cx="9286671" cy="2495797"/>
          </a:xfrm>
          <a:prstGeom prst="rect">
            <a:avLst/>
          </a:prstGeom>
        </p:spPr>
      </p:pic>
      <p:pic>
        <p:nvPicPr>
          <p:cNvPr id="1053" name="그림 1052">
            <a:extLst>
              <a:ext uri="{FF2B5EF4-FFF2-40B4-BE49-F238E27FC236}">
                <a16:creationId xmlns:a16="http://schemas.microsoft.com/office/drawing/2014/main" id="{AFEE228B-181E-C924-3DD6-A6C44FC023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88823" y="29905301"/>
            <a:ext cx="7133536" cy="27355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432DE9B-8C42-D29E-5AB5-16B62419C545}"/>
              </a:ext>
            </a:extLst>
          </p:cNvPr>
          <p:cNvSpPr/>
          <p:nvPr/>
        </p:nvSpPr>
        <p:spPr>
          <a:xfrm>
            <a:off x="423180" y="37964445"/>
            <a:ext cx="31646237" cy="37662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A9D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C263B-3C30-E3C0-D9AD-68063EDDA32E}"/>
              </a:ext>
            </a:extLst>
          </p:cNvPr>
          <p:cNvSpPr/>
          <p:nvPr/>
        </p:nvSpPr>
        <p:spPr>
          <a:xfrm>
            <a:off x="11394999" y="37723417"/>
            <a:ext cx="9702599" cy="97455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"/>
                <a:cs typeface="Tahoma" panose="020B0604030504040204" pitchFamily="34" charset="0"/>
              </a:rPr>
              <a:t>Conclusion</a:t>
            </a:r>
            <a:endParaRPr lang="ko-KR" altLang="ko-KR" sz="7200" b="1" dirty="0">
              <a:solidFill>
                <a:schemeClr val="tx1">
                  <a:lumMod val="85000"/>
                  <a:lumOff val="15000"/>
                </a:schemeClr>
              </a:solidFill>
              <a:latin typeface="noto"/>
              <a:cs typeface="Tahom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7226DA5-D548-7431-2B3C-4698C1BB6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47778" r="36562" b="44861"/>
          <a:stretch/>
        </p:blipFill>
        <p:spPr bwMode="auto">
          <a:xfrm>
            <a:off x="27486068" y="44304950"/>
            <a:ext cx="4659488" cy="7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F93153-D6F2-03AB-04EC-E85F2E15D404}"/>
              </a:ext>
            </a:extLst>
          </p:cNvPr>
          <p:cNvSpPr/>
          <p:nvPr/>
        </p:nvSpPr>
        <p:spPr>
          <a:xfrm>
            <a:off x="875505" y="19533369"/>
            <a:ext cx="14941428" cy="8198048"/>
          </a:xfrm>
          <a:prstGeom prst="rect">
            <a:avLst/>
          </a:prstGeom>
          <a:noFill/>
          <a:ln w="1270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E4F89B-CEBF-AD34-9461-EC019C958033}"/>
              </a:ext>
            </a:extLst>
          </p:cNvPr>
          <p:cNvSpPr/>
          <p:nvPr/>
        </p:nvSpPr>
        <p:spPr>
          <a:xfrm>
            <a:off x="887014" y="28012146"/>
            <a:ext cx="30282756" cy="8198048"/>
          </a:xfrm>
          <a:prstGeom prst="rect">
            <a:avLst/>
          </a:prstGeom>
          <a:noFill/>
          <a:ln w="1270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99FB6D-FE4D-3A34-2467-AEFF877A595D}"/>
              </a:ext>
            </a:extLst>
          </p:cNvPr>
          <p:cNvSpPr/>
          <p:nvPr/>
        </p:nvSpPr>
        <p:spPr>
          <a:xfrm>
            <a:off x="16228342" y="19533369"/>
            <a:ext cx="14941428" cy="8198048"/>
          </a:xfrm>
          <a:prstGeom prst="rect">
            <a:avLst/>
          </a:prstGeom>
          <a:noFill/>
          <a:ln w="1270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"/>
            </a:endParaRP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77019390-9B1C-8E78-7438-4680CD915E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9328332"/>
              </p:ext>
            </p:extLst>
          </p:nvPr>
        </p:nvGraphicFramePr>
        <p:xfrm>
          <a:off x="21888408" y="24383599"/>
          <a:ext cx="4655458" cy="2808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361B7698-60D6-A056-3496-0619820F52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080787"/>
              </p:ext>
            </p:extLst>
          </p:nvPr>
        </p:nvGraphicFramePr>
        <p:xfrm>
          <a:off x="16938881" y="24383599"/>
          <a:ext cx="4849349" cy="2808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131B6DEB-A42B-2390-1EFD-0B4DA580F3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9810454"/>
              </p:ext>
            </p:extLst>
          </p:nvPr>
        </p:nvGraphicFramePr>
        <p:xfrm>
          <a:off x="5578258" y="24383599"/>
          <a:ext cx="4204897" cy="28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F8021644-5C31-2301-3893-43659C0BDD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3129808"/>
              </p:ext>
            </p:extLst>
          </p:nvPr>
        </p:nvGraphicFramePr>
        <p:xfrm>
          <a:off x="1229374" y="24383599"/>
          <a:ext cx="4212000" cy="28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7DECB4C-48E4-2234-BD2A-170E7A50C02C}"/>
              </a:ext>
            </a:extLst>
          </p:cNvPr>
          <p:cNvSpPr txBox="1"/>
          <p:nvPr/>
        </p:nvSpPr>
        <p:spPr>
          <a:xfrm>
            <a:off x="10263946" y="21479407"/>
            <a:ext cx="482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00"/>
                </a:solidFill>
                <a:latin typeface="noto"/>
              </a:rPr>
              <a:t>P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ad size </a:t>
            </a:r>
            <a:r>
              <a:rPr lang="en-US" altLang="ko-KR" sz="2400" dirty="0">
                <a:solidFill>
                  <a:srgbClr val="000000"/>
                </a:solidFill>
                <a:latin typeface="noto"/>
              </a:rPr>
              <a:t>: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 3x3mm.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The wire length :3,4,5 mm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00"/>
                </a:solidFill>
                <a:latin typeface="noto"/>
              </a:rPr>
              <a:t>T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he width : 0.3,0.2,0.15,0.10mm</a:t>
            </a:r>
            <a:endParaRPr lang="ko-KR" altLang="en-US" sz="2400" dirty="0">
              <a:latin typeface="not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16D6B9-53B0-32F3-226F-95543541486A}"/>
              </a:ext>
            </a:extLst>
          </p:cNvPr>
          <p:cNvSpPr txBox="1"/>
          <p:nvPr/>
        </p:nvSpPr>
        <p:spPr>
          <a:xfrm>
            <a:off x="17078180" y="22721762"/>
            <a:ext cx="13417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000000"/>
                </a:solidFill>
                <a:latin typeface="noto"/>
              </a:rPr>
              <a:t>T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he wire length : 5mm to 15mm by 1mm.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000000"/>
              </a:solidFill>
              <a:latin typeface="noto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The width was fixed to 0.15mm, which was the most heated.</a:t>
            </a:r>
            <a:endParaRPr lang="ko-KR" altLang="en-US" sz="2800" dirty="0">
              <a:latin typeface="noto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8F84DE-98ED-504F-36FA-40C4D3FEE6E5}"/>
              </a:ext>
            </a:extLst>
          </p:cNvPr>
          <p:cNvSpPr/>
          <p:nvPr/>
        </p:nvSpPr>
        <p:spPr>
          <a:xfrm>
            <a:off x="1293375" y="19472536"/>
            <a:ext cx="5061001" cy="901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0" indent="-6858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4400" dirty="0">
                <a:solidFill>
                  <a:srgbClr val="000000"/>
                </a:solidFill>
                <a:latin typeface="noto"/>
              </a:rPr>
              <a:t>S</a:t>
            </a: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ingle-line design</a:t>
            </a:r>
            <a:endParaRPr lang="ko-KR" altLang="ko-KR" sz="4400" b="1" kern="100" dirty="0"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30C6B5-F20C-C511-EA0C-DF6B3B3EE42E}"/>
              </a:ext>
            </a:extLst>
          </p:cNvPr>
          <p:cNvSpPr/>
          <p:nvPr/>
        </p:nvSpPr>
        <p:spPr>
          <a:xfrm>
            <a:off x="1453068" y="20499919"/>
            <a:ext cx="6154698" cy="6768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noto"/>
              </a:rPr>
              <a:t>Length and width of metal wire</a:t>
            </a:r>
            <a:endParaRPr lang="ko-KR" altLang="ko-KR" sz="3200" b="1" kern="100" dirty="0"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86612E-D400-DAE5-3DB5-636345AFA3FE}"/>
              </a:ext>
            </a:extLst>
          </p:cNvPr>
          <p:cNvSpPr/>
          <p:nvPr/>
        </p:nvSpPr>
        <p:spPr>
          <a:xfrm>
            <a:off x="16991287" y="20499919"/>
            <a:ext cx="4380173" cy="6768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noto"/>
              </a:rPr>
              <a:t>Length of metal wire</a:t>
            </a:r>
            <a:endParaRPr lang="ko-KR" altLang="ko-KR" sz="3200" b="1" kern="100" dirty="0"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56A256-A661-AC3F-7547-66289B77891E}"/>
              </a:ext>
            </a:extLst>
          </p:cNvPr>
          <p:cNvSpPr/>
          <p:nvPr/>
        </p:nvSpPr>
        <p:spPr>
          <a:xfrm>
            <a:off x="1229374" y="28169953"/>
            <a:ext cx="5129930" cy="969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0" indent="-6858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4800" b="0" i="0" dirty="0">
                <a:solidFill>
                  <a:srgbClr val="000000"/>
                </a:solidFill>
                <a:effectLst/>
                <a:latin typeface="noto"/>
              </a:rPr>
              <a:t>Meander design</a:t>
            </a:r>
            <a:endParaRPr lang="ko-KR" altLang="ko-KR" sz="4800" b="1" kern="100" dirty="0"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61B6F3-3F63-5605-0766-F5C27D9689B9}"/>
              </a:ext>
            </a:extLst>
          </p:cNvPr>
          <p:cNvSpPr/>
          <p:nvPr/>
        </p:nvSpPr>
        <p:spPr>
          <a:xfrm>
            <a:off x="1457995" y="29059960"/>
            <a:ext cx="9019585" cy="6768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noto"/>
              </a:rPr>
              <a:t>Change the number of bends to the same length</a:t>
            </a:r>
            <a:endParaRPr lang="ko-KR" altLang="ko-KR" sz="3200" b="1" kern="100" dirty="0"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9433CF-3922-ABA2-4361-FEA4C4A54F20}"/>
              </a:ext>
            </a:extLst>
          </p:cNvPr>
          <p:cNvSpPr/>
          <p:nvPr/>
        </p:nvSpPr>
        <p:spPr>
          <a:xfrm>
            <a:off x="16735758" y="19457262"/>
            <a:ext cx="5061001" cy="901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0" indent="-6858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4400" dirty="0">
                <a:solidFill>
                  <a:srgbClr val="000000"/>
                </a:solidFill>
                <a:latin typeface="noto"/>
              </a:rPr>
              <a:t>S</a:t>
            </a: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ingle-line design</a:t>
            </a:r>
            <a:endParaRPr lang="ko-KR" altLang="ko-KR" sz="4400" b="1" kern="100" dirty="0"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E2BE0B-A37F-A219-33EA-342403EDB6C9}"/>
              </a:ext>
            </a:extLst>
          </p:cNvPr>
          <p:cNvSpPr/>
          <p:nvPr/>
        </p:nvSpPr>
        <p:spPr>
          <a:xfrm>
            <a:off x="16138815" y="29146400"/>
            <a:ext cx="7051995" cy="6768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noto"/>
              </a:rPr>
              <a:t>Variation of density in the same area</a:t>
            </a:r>
            <a:endParaRPr lang="ko-KR" altLang="ko-KR" sz="3200" b="1" kern="100" dirty="0"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A06FE5-74B4-BEC8-7636-F54759147ADB}"/>
              </a:ext>
            </a:extLst>
          </p:cNvPr>
          <p:cNvSpPr txBox="1"/>
          <p:nvPr/>
        </p:nvSpPr>
        <p:spPr>
          <a:xfrm>
            <a:off x="9901720" y="24163813"/>
            <a:ext cx="58737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noto"/>
              </a:rPr>
              <a:t>Flexible heater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no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noto"/>
              </a:rPr>
              <a:t>The longer the length , Narrower the width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 →</a:t>
            </a:r>
            <a:r>
              <a:rPr lang="en-US" altLang="ko-KR" sz="2800" dirty="0">
                <a:latin typeface="noto"/>
              </a:rPr>
              <a:t> the higher the resistance and temperature.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no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A width of 0.1</a:t>
            </a:r>
            <a:r>
              <a:rPr lang="en-US" altLang="ko-KR" sz="2800" dirty="0">
                <a:solidFill>
                  <a:srgbClr val="000000"/>
                </a:solidFill>
                <a:latin typeface="noto"/>
              </a:rPr>
              <a:t>mm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 has a high defect rate.</a:t>
            </a:r>
            <a:endParaRPr lang="ko-KR" altLang="en-US" sz="2800" dirty="0">
              <a:latin typeface="noto"/>
            </a:endParaRPr>
          </a:p>
        </p:txBody>
      </p:sp>
      <p:graphicFrame>
        <p:nvGraphicFramePr>
          <p:cNvPr id="61" name="차트 60">
            <a:extLst>
              <a:ext uri="{FF2B5EF4-FFF2-40B4-BE49-F238E27FC236}">
                <a16:creationId xmlns:a16="http://schemas.microsoft.com/office/drawing/2014/main" id="{B441DB97-7820-41D4-D6AB-5B0EA49253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107100"/>
              </p:ext>
            </p:extLst>
          </p:nvPr>
        </p:nvGraphicFramePr>
        <p:xfrm>
          <a:off x="21788230" y="32803849"/>
          <a:ext cx="4734000" cy="3045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63" name="차트 62">
            <a:extLst>
              <a:ext uri="{FF2B5EF4-FFF2-40B4-BE49-F238E27FC236}">
                <a16:creationId xmlns:a16="http://schemas.microsoft.com/office/drawing/2014/main" id="{F0B64A65-4491-3D5E-5139-FABB9DD8C2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408161"/>
              </p:ext>
            </p:extLst>
          </p:nvPr>
        </p:nvGraphicFramePr>
        <p:xfrm>
          <a:off x="16776147" y="32803849"/>
          <a:ext cx="4732066" cy="3045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6C6327A5-85D9-D1B7-F75B-342BAE013DD2}"/>
              </a:ext>
            </a:extLst>
          </p:cNvPr>
          <p:cNvSpPr/>
          <p:nvPr/>
        </p:nvSpPr>
        <p:spPr>
          <a:xfrm rot="10800000" flipH="1">
            <a:off x="15516259" y="23419042"/>
            <a:ext cx="941042" cy="189230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"/>
            </a:endParaRPr>
          </a:p>
        </p:txBody>
      </p:sp>
      <p:sp>
        <p:nvSpPr>
          <p:cNvPr id="1029" name="화살표: 오른쪽 1028">
            <a:extLst>
              <a:ext uri="{FF2B5EF4-FFF2-40B4-BE49-F238E27FC236}">
                <a16:creationId xmlns:a16="http://schemas.microsoft.com/office/drawing/2014/main" id="{057DEA74-2189-496F-D41C-679EE20EB0D6}"/>
              </a:ext>
            </a:extLst>
          </p:cNvPr>
          <p:cNvSpPr/>
          <p:nvPr/>
        </p:nvSpPr>
        <p:spPr>
          <a:xfrm rot="16200000" flipH="1">
            <a:off x="24087468" y="27027331"/>
            <a:ext cx="941042" cy="189230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D0638C8E-EF79-A665-80EF-436FD1C6F956}"/>
                  </a:ext>
                </a:extLst>
              </p:cNvPr>
              <p:cNvSpPr txBox="1"/>
              <p:nvPr/>
            </p:nvSpPr>
            <p:spPr>
              <a:xfrm>
                <a:off x="10037306" y="23000585"/>
                <a:ext cx="5580254" cy="7041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noto"/>
                  </a:rPr>
                  <a:t>R=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800" i="1" smtClean="0">
                        <a:latin typeface="Cambria Math" panose="02040503050406030204" pitchFamily="18" charset="0"/>
                      </a:rPr>
                      <m:t>ρ</m:t>
                    </m:r>
                    <m:f>
                      <m:fPr>
                        <m:ctrlPr>
                          <a:rPr lang="el-GR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sz="2000" i="1">
                        <a:latin typeface="Cambria Math" panose="02040503050406030204" pitchFamily="18" charset="0"/>
                      </a:rPr>
                      <m:t>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:10.6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l-GR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Ω∙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:100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0" dirty="0">
                  <a:latin typeface="noto"/>
                </a:endParaRPr>
              </a:p>
            </p:txBody>
          </p:sp>
        </mc:Choice>
        <mc:Fallback xmlns="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D0638C8E-EF79-A665-80EF-436FD1C6F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306" y="23000585"/>
                <a:ext cx="5580254" cy="704167"/>
              </a:xfrm>
              <a:prstGeom prst="rect">
                <a:avLst/>
              </a:prstGeom>
              <a:blipFill>
                <a:blip r:embed="rId21"/>
                <a:stretch>
                  <a:fillRect l="-2181" b="-101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55CBF33E-6E0D-57F1-B152-56FD2518F502}"/>
              </a:ext>
            </a:extLst>
          </p:cNvPr>
          <p:cNvGrpSpPr/>
          <p:nvPr/>
        </p:nvGrpSpPr>
        <p:grpSpPr>
          <a:xfrm>
            <a:off x="20796015" y="5260441"/>
            <a:ext cx="2160000" cy="651208"/>
            <a:chOff x="-9000956" y="4769160"/>
            <a:chExt cx="2455311" cy="651208"/>
          </a:xfrm>
        </p:grpSpPr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829989F7-08FE-5582-6A19-62C5ED59247E}"/>
                </a:ext>
              </a:extLst>
            </p:cNvPr>
            <p:cNvSpPr/>
            <p:nvPr/>
          </p:nvSpPr>
          <p:spPr>
            <a:xfrm>
              <a:off x="-9000956" y="5299157"/>
              <a:ext cx="2455311" cy="1212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bliqueTopRight">
                <a:rot lat="0" lon="0" rev="0"/>
              </a:camera>
              <a:lightRig rig="threePt" dir="t">
                <a:rot lat="0" lon="0" rev="0"/>
              </a:lightRig>
            </a:scene3d>
            <a:sp3d extrusionH="3810000">
              <a:bevelB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noto"/>
                </a:rPr>
                <a:t>PDMS</a:t>
              </a:r>
              <a:endParaRPr lang="ko-KR" altLang="en-US" sz="1100" dirty="0">
                <a:latin typeface="noto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4B4AECEC-11EF-F92B-8E39-5B2123BC4276}"/>
                </a:ext>
              </a:extLst>
            </p:cNvPr>
            <p:cNvSpPr/>
            <p:nvPr/>
          </p:nvSpPr>
          <p:spPr>
            <a:xfrm>
              <a:off x="-9000956" y="5173327"/>
              <a:ext cx="2455311" cy="1212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scene3d>
              <a:camera prst="obliqueTopRight">
                <a:rot lat="0" lon="0" rev="0"/>
              </a:camera>
              <a:lightRig rig="threePt" dir="t">
                <a:rot lat="0" lon="0" rev="0"/>
              </a:lightRig>
            </a:scene3d>
            <a:sp3d extrusionH="3810000">
              <a:bevelB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noto"/>
                </a:rPr>
                <a:t>Polyimide</a:t>
              </a:r>
              <a:endParaRPr lang="ko-KR" altLang="en-US" sz="1100" dirty="0">
                <a:latin typeface="noto"/>
              </a:endParaRPr>
            </a:p>
          </p:txBody>
        </p:sp>
        <p:grpSp>
          <p:nvGrpSpPr>
            <p:cNvPr id="1121" name="그룹 1120">
              <a:extLst>
                <a:ext uri="{FF2B5EF4-FFF2-40B4-BE49-F238E27FC236}">
                  <a16:creationId xmlns:a16="http://schemas.microsoft.com/office/drawing/2014/main" id="{0DA39EDB-30F2-6E9F-7093-56C13C12B3C7}"/>
                </a:ext>
              </a:extLst>
            </p:cNvPr>
            <p:cNvGrpSpPr/>
            <p:nvPr/>
          </p:nvGrpSpPr>
          <p:grpSpPr>
            <a:xfrm>
              <a:off x="-8181204" y="4769160"/>
              <a:ext cx="1243760" cy="167183"/>
              <a:chOff x="-6568479" y="7361274"/>
              <a:chExt cx="1243760" cy="167183"/>
            </a:xfrm>
          </p:grpSpPr>
          <p:grpSp>
            <p:nvGrpSpPr>
              <p:cNvPr id="1122" name="그룹 1121">
                <a:extLst>
                  <a:ext uri="{FF2B5EF4-FFF2-40B4-BE49-F238E27FC236}">
                    <a16:creationId xmlns:a16="http://schemas.microsoft.com/office/drawing/2014/main" id="{EDE1296E-2D3E-E87A-75A6-93EA4CE4C3E4}"/>
                  </a:ext>
                </a:extLst>
              </p:cNvPr>
              <p:cNvGrpSpPr/>
              <p:nvPr/>
            </p:nvGrpSpPr>
            <p:grpSpPr>
              <a:xfrm>
                <a:off x="-6568479" y="7375741"/>
                <a:ext cx="1243760" cy="152716"/>
                <a:chOff x="-4783709" y="6821677"/>
                <a:chExt cx="1243760" cy="152716"/>
              </a:xfrm>
              <a:solidFill>
                <a:srgbClr val="ACACAC"/>
              </a:solidFill>
            </p:grpSpPr>
            <p:sp>
              <p:nvSpPr>
                <p:cNvPr id="1127" name="직사각형 1126">
                  <a:extLst>
                    <a:ext uri="{FF2B5EF4-FFF2-40B4-BE49-F238E27FC236}">
                      <a16:creationId xmlns:a16="http://schemas.microsoft.com/office/drawing/2014/main" id="{672A0CEA-0531-F983-4E17-1903E121CE57}"/>
                    </a:ext>
                  </a:extLst>
                </p:cNvPr>
                <p:cNvSpPr/>
                <p:nvPr/>
              </p:nvSpPr>
              <p:spPr>
                <a:xfrm flipV="1">
                  <a:off x="-4783709" y="6945459"/>
                  <a:ext cx="421990" cy="1446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bliqueTopRight">
                    <a:rot lat="0" lon="0" rev="0"/>
                  </a:camera>
                  <a:lightRig rig="threePt" dir="t">
                    <a:rot lat="0" lon="0" rev="0"/>
                  </a:lightRig>
                </a:scene3d>
                <a:sp3d extrusionH="1270000">
                  <a:bevelB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latin typeface="noto"/>
                  </a:endParaRPr>
                </a:p>
              </p:txBody>
            </p:sp>
            <p:sp>
              <p:nvSpPr>
                <p:cNvPr id="1128" name="직사각형 1127">
                  <a:extLst>
                    <a:ext uri="{FF2B5EF4-FFF2-40B4-BE49-F238E27FC236}">
                      <a16:creationId xmlns:a16="http://schemas.microsoft.com/office/drawing/2014/main" id="{0C4A64C7-DBD4-02A2-EFCF-1373BC0FD43D}"/>
                    </a:ext>
                  </a:extLst>
                </p:cNvPr>
                <p:cNvSpPr/>
                <p:nvPr/>
              </p:nvSpPr>
              <p:spPr>
                <a:xfrm flipV="1">
                  <a:off x="-4242675" y="6821677"/>
                  <a:ext cx="421990" cy="1446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bliqueTopRight">
                    <a:rot lat="0" lon="0" rev="0"/>
                  </a:camera>
                  <a:lightRig rig="threePt" dir="t">
                    <a:rot lat="0" lon="0" rev="0"/>
                  </a:lightRig>
                </a:scene3d>
                <a:sp3d extrusionH="127000">
                  <a:bevelB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latin typeface="noto"/>
                  </a:endParaRPr>
                </a:p>
              </p:txBody>
            </p:sp>
            <p:sp>
              <p:nvSpPr>
                <p:cNvPr id="1129" name="직사각형 1128">
                  <a:extLst>
                    <a:ext uri="{FF2B5EF4-FFF2-40B4-BE49-F238E27FC236}">
                      <a16:creationId xmlns:a16="http://schemas.microsoft.com/office/drawing/2014/main" id="{356FE5B8-4FF3-36F1-6E02-D447C16B3C16}"/>
                    </a:ext>
                  </a:extLst>
                </p:cNvPr>
                <p:cNvSpPr/>
                <p:nvPr/>
              </p:nvSpPr>
              <p:spPr>
                <a:xfrm flipV="1">
                  <a:off x="-3961939" y="6959926"/>
                  <a:ext cx="421990" cy="1446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bliqueTopRight">
                    <a:rot lat="0" lon="0" rev="0"/>
                  </a:camera>
                  <a:lightRig rig="threePt" dir="t">
                    <a:rot lat="0" lon="0" rev="0"/>
                  </a:lightRig>
                </a:scene3d>
                <a:sp3d extrusionH="1270000">
                  <a:bevelB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latin typeface="noto"/>
                  </a:endParaRPr>
                </a:p>
              </p:txBody>
            </p:sp>
          </p:grpSp>
          <p:grpSp>
            <p:nvGrpSpPr>
              <p:cNvPr id="1123" name="그룹 1122">
                <a:extLst>
                  <a:ext uri="{FF2B5EF4-FFF2-40B4-BE49-F238E27FC236}">
                    <a16:creationId xmlns:a16="http://schemas.microsoft.com/office/drawing/2014/main" id="{36DB00F1-56A2-485A-2380-69CE0FEE65E6}"/>
                  </a:ext>
                </a:extLst>
              </p:cNvPr>
              <p:cNvGrpSpPr/>
              <p:nvPr/>
            </p:nvGrpSpPr>
            <p:grpSpPr>
              <a:xfrm>
                <a:off x="-6568479" y="7361274"/>
                <a:ext cx="1243760" cy="152716"/>
                <a:chOff x="-4783709" y="6821677"/>
                <a:chExt cx="1243760" cy="152716"/>
              </a:xfrm>
              <a:solidFill>
                <a:srgbClr val="7D7D7D"/>
              </a:solidFill>
            </p:grpSpPr>
            <p:sp>
              <p:nvSpPr>
                <p:cNvPr id="1124" name="직사각형 1123">
                  <a:extLst>
                    <a:ext uri="{FF2B5EF4-FFF2-40B4-BE49-F238E27FC236}">
                      <a16:creationId xmlns:a16="http://schemas.microsoft.com/office/drawing/2014/main" id="{D2EC793D-5EBA-F79D-F400-D6CD116FEBF3}"/>
                    </a:ext>
                  </a:extLst>
                </p:cNvPr>
                <p:cNvSpPr/>
                <p:nvPr/>
              </p:nvSpPr>
              <p:spPr>
                <a:xfrm flipV="1">
                  <a:off x="-4783709" y="6945459"/>
                  <a:ext cx="421990" cy="1446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bliqueTopRight">
                    <a:rot lat="0" lon="0" rev="0"/>
                  </a:camera>
                  <a:lightRig rig="threePt" dir="t">
                    <a:rot lat="0" lon="0" rev="0"/>
                  </a:lightRig>
                </a:scene3d>
                <a:sp3d extrusionH="1270000">
                  <a:bevelB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latin typeface="noto"/>
                  </a:endParaRPr>
                </a:p>
              </p:txBody>
            </p:sp>
            <p:sp>
              <p:nvSpPr>
                <p:cNvPr id="1125" name="직사각형 1124">
                  <a:extLst>
                    <a:ext uri="{FF2B5EF4-FFF2-40B4-BE49-F238E27FC236}">
                      <a16:creationId xmlns:a16="http://schemas.microsoft.com/office/drawing/2014/main" id="{B6FDC86E-4F04-55CA-3B89-7E10264235AE}"/>
                    </a:ext>
                  </a:extLst>
                </p:cNvPr>
                <p:cNvSpPr/>
                <p:nvPr/>
              </p:nvSpPr>
              <p:spPr>
                <a:xfrm flipV="1">
                  <a:off x="-4242675" y="6821677"/>
                  <a:ext cx="421990" cy="1446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bliqueTopRight">
                    <a:rot lat="0" lon="0" rev="0"/>
                  </a:camera>
                  <a:lightRig rig="threePt" dir="t">
                    <a:rot lat="0" lon="0" rev="0"/>
                  </a:lightRig>
                </a:scene3d>
                <a:sp3d extrusionH="127000">
                  <a:bevelB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latin typeface="noto"/>
                  </a:endParaRPr>
                </a:p>
              </p:txBody>
            </p:sp>
            <p:sp>
              <p:nvSpPr>
                <p:cNvPr id="1126" name="직사각형 1125">
                  <a:extLst>
                    <a:ext uri="{FF2B5EF4-FFF2-40B4-BE49-F238E27FC236}">
                      <a16:creationId xmlns:a16="http://schemas.microsoft.com/office/drawing/2014/main" id="{D4B220B1-B616-7428-208D-01FCD20B88CC}"/>
                    </a:ext>
                  </a:extLst>
                </p:cNvPr>
                <p:cNvSpPr/>
                <p:nvPr/>
              </p:nvSpPr>
              <p:spPr>
                <a:xfrm flipV="1">
                  <a:off x="-3961939" y="6959926"/>
                  <a:ext cx="421990" cy="1446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bliqueTopRight">
                    <a:rot lat="0" lon="0" rev="0"/>
                  </a:camera>
                  <a:lightRig rig="threePt" dir="t">
                    <a:rot lat="0" lon="0" rev="0"/>
                  </a:lightRig>
                </a:scene3d>
                <a:sp3d extrusionH="1270000">
                  <a:bevelB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latin typeface="noto"/>
                  </a:endParaRPr>
                </a:p>
              </p:txBody>
            </p:sp>
          </p:grpSp>
        </p:grpSp>
      </p:grpSp>
      <p:cxnSp>
        <p:nvCxnSpPr>
          <p:cNvPr id="1132" name="직선 화살표 연결선 1131">
            <a:extLst>
              <a:ext uri="{FF2B5EF4-FFF2-40B4-BE49-F238E27FC236}">
                <a16:creationId xmlns:a16="http://schemas.microsoft.com/office/drawing/2014/main" id="{3D2CD327-0AEE-B6AF-6588-5610D928B809}"/>
              </a:ext>
            </a:extLst>
          </p:cNvPr>
          <p:cNvCxnSpPr/>
          <p:nvPr/>
        </p:nvCxnSpPr>
        <p:spPr>
          <a:xfrm>
            <a:off x="20355591" y="5420390"/>
            <a:ext cx="44042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055E2ADE-8B06-B423-F7F2-766E56697EB8}"/>
              </a:ext>
            </a:extLst>
          </p:cNvPr>
          <p:cNvSpPr txBox="1"/>
          <p:nvPr/>
        </p:nvSpPr>
        <p:spPr>
          <a:xfrm>
            <a:off x="26873860" y="24885105"/>
            <a:ext cx="3957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000000"/>
                </a:solidFill>
                <a:latin typeface="noto"/>
              </a:rPr>
              <a:t>Optimal L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ength: 11mm.</a:t>
            </a:r>
            <a:endParaRPr lang="ko-KR" altLang="en-US" sz="2800" dirty="0">
              <a:latin typeface="noto"/>
            </a:endParaRPr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75D9AD4C-21D8-DD31-D3AB-4A2164308E1C}"/>
              </a:ext>
            </a:extLst>
          </p:cNvPr>
          <p:cNvSpPr txBox="1"/>
          <p:nvPr/>
        </p:nvSpPr>
        <p:spPr>
          <a:xfrm>
            <a:off x="11021686" y="30272521"/>
            <a:ext cx="522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The total length of the wire </a:t>
            </a:r>
            <a:r>
              <a:rPr lang="en-US" altLang="ko-KR" sz="2400" dirty="0">
                <a:solidFill>
                  <a:srgbClr val="000000"/>
                </a:solidFill>
                <a:latin typeface="noto"/>
              </a:rPr>
              <a:t>: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 11mm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00000"/>
              </a:solidFill>
              <a:latin typeface="noto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The spacing between the pads was set to 3 mm</a:t>
            </a:r>
            <a:endParaRPr lang="ko-KR" altLang="en-US" sz="2400" dirty="0">
              <a:latin typeface="noto"/>
            </a:endParaRPr>
          </a:p>
        </p:txBody>
      </p:sp>
      <p:pic>
        <p:nvPicPr>
          <p:cNvPr id="1139" name="그림 1138">
            <a:extLst>
              <a:ext uri="{FF2B5EF4-FFF2-40B4-BE49-F238E27FC236}">
                <a16:creationId xmlns:a16="http://schemas.microsoft.com/office/drawing/2014/main" id="{70084986-DDD6-AA2C-A4E6-DFFC76AEA71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0"/>
          <a:stretch/>
        </p:blipFill>
        <p:spPr>
          <a:xfrm>
            <a:off x="8506302" y="33568414"/>
            <a:ext cx="2391467" cy="2158057"/>
          </a:xfrm>
          <a:prstGeom prst="rect">
            <a:avLst/>
          </a:prstGeom>
        </p:spPr>
      </p:pic>
      <p:sp>
        <p:nvSpPr>
          <p:cNvPr id="1146" name="TextBox 1145">
            <a:extLst>
              <a:ext uri="{FF2B5EF4-FFF2-40B4-BE49-F238E27FC236}">
                <a16:creationId xmlns:a16="http://schemas.microsoft.com/office/drawing/2014/main" id="{4F1037F6-A672-3049-AAB7-8BE672F74AE0}"/>
              </a:ext>
            </a:extLst>
          </p:cNvPr>
          <p:cNvSpPr txBox="1"/>
          <p:nvPr/>
        </p:nvSpPr>
        <p:spPr>
          <a:xfrm>
            <a:off x="18819340" y="14767088"/>
            <a:ext cx="53853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The MH is connected to the wireless Al antenna.</a:t>
            </a:r>
          </a:p>
          <a:p>
            <a:endParaRPr lang="en-US" altLang="ko-KR" sz="2800" dirty="0">
              <a:solidFill>
                <a:srgbClr val="000000"/>
              </a:solidFill>
              <a:latin typeface="noto"/>
            </a:endParaRP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The antenna is driven by a wireless power transmission device of Near field communication (NFC).</a:t>
            </a:r>
            <a:endParaRPr lang="ko-KR" altLang="en-US" sz="2800" dirty="0">
              <a:latin typeface="noto"/>
            </a:endParaRPr>
          </a:p>
        </p:txBody>
      </p:sp>
      <p:sp>
        <p:nvSpPr>
          <p:cNvPr id="1149" name="사각형: 둥근 모서리 1148">
            <a:extLst>
              <a:ext uri="{FF2B5EF4-FFF2-40B4-BE49-F238E27FC236}">
                <a16:creationId xmlns:a16="http://schemas.microsoft.com/office/drawing/2014/main" id="{70048467-4A60-A811-0B6A-D6DDC6A90D8A}"/>
              </a:ext>
            </a:extLst>
          </p:cNvPr>
          <p:cNvSpPr/>
          <p:nvPr/>
        </p:nvSpPr>
        <p:spPr>
          <a:xfrm>
            <a:off x="476126" y="11917844"/>
            <a:ext cx="15635797" cy="58703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A9D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sz="4400" b="0" i="0" dirty="0">
              <a:solidFill>
                <a:srgbClr val="000000"/>
              </a:solidFill>
              <a:effectLst/>
              <a:latin typeface="noto"/>
            </a:endParaRPr>
          </a:p>
          <a:p>
            <a:pPr algn="ctr"/>
            <a:endParaRPr lang="en-US" altLang="ko-KR" sz="4400" dirty="0">
              <a:solidFill>
                <a:srgbClr val="000000"/>
              </a:solidFill>
              <a:latin typeface="noto"/>
            </a:endParaRPr>
          </a:p>
        </p:txBody>
      </p:sp>
      <p:sp>
        <p:nvSpPr>
          <p:cNvPr id="1150" name="직사각형 1149">
            <a:extLst>
              <a:ext uri="{FF2B5EF4-FFF2-40B4-BE49-F238E27FC236}">
                <a16:creationId xmlns:a16="http://schemas.microsoft.com/office/drawing/2014/main" id="{743BAA38-BF73-D967-B63A-5743FD72D7F8}"/>
              </a:ext>
            </a:extLst>
          </p:cNvPr>
          <p:cNvSpPr/>
          <p:nvPr/>
        </p:nvSpPr>
        <p:spPr>
          <a:xfrm>
            <a:off x="3290568" y="11319009"/>
            <a:ext cx="10060696" cy="11386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"/>
              </a:rPr>
              <a:t>Introduction</a:t>
            </a:r>
            <a:endParaRPr lang="ko-KR" altLang="ko-KR" sz="7200" dirty="0">
              <a:solidFill>
                <a:schemeClr val="tx1">
                  <a:lumMod val="85000"/>
                  <a:lumOff val="15000"/>
                </a:schemeClr>
              </a:solidFill>
              <a:latin typeface="noto"/>
            </a:endParaRPr>
          </a:p>
        </p:txBody>
      </p:sp>
      <p:pic>
        <p:nvPicPr>
          <p:cNvPr id="1159" name="그림 1158">
            <a:extLst>
              <a:ext uri="{FF2B5EF4-FFF2-40B4-BE49-F238E27FC236}">
                <a16:creationId xmlns:a16="http://schemas.microsoft.com/office/drawing/2014/main" id="{2A39FE1C-B734-155A-EAFA-D28B3E8D19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6427800" y="15114829"/>
            <a:ext cx="2678400" cy="2008800"/>
          </a:xfrm>
          <a:prstGeom prst="rect">
            <a:avLst/>
          </a:prstGeom>
        </p:spPr>
      </p:pic>
      <p:pic>
        <p:nvPicPr>
          <p:cNvPr id="1161" name="그림 1160">
            <a:extLst>
              <a:ext uri="{FF2B5EF4-FFF2-40B4-BE49-F238E27FC236}">
                <a16:creationId xmlns:a16="http://schemas.microsoft.com/office/drawing/2014/main" id="{E49E286B-E492-FA49-D850-9BAD7C85DDE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25927761" y="15114736"/>
            <a:ext cx="2677658" cy="2008244"/>
          </a:xfrm>
          <a:prstGeom prst="rect">
            <a:avLst/>
          </a:prstGeom>
        </p:spPr>
      </p:pic>
      <p:pic>
        <p:nvPicPr>
          <p:cNvPr id="1165" name="그림 1164" descr="밤하늘이(가) 표시된 사진&#10;&#10;자동 생성된 설명">
            <a:extLst>
              <a:ext uri="{FF2B5EF4-FFF2-40B4-BE49-F238E27FC236}">
                <a16:creationId xmlns:a16="http://schemas.microsoft.com/office/drawing/2014/main" id="{BB3AC04F-326C-2284-F4E7-A8E8C93ECC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851527" y="15114737"/>
            <a:ext cx="2677657" cy="2008243"/>
          </a:xfrm>
          <a:prstGeom prst="rect">
            <a:avLst/>
          </a:prstGeom>
        </p:spPr>
      </p:pic>
      <p:sp>
        <p:nvSpPr>
          <p:cNvPr id="1166" name="TextBox 1165">
            <a:extLst>
              <a:ext uri="{FF2B5EF4-FFF2-40B4-BE49-F238E27FC236}">
                <a16:creationId xmlns:a16="http://schemas.microsoft.com/office/drawing/2014/main" id="{44A86149-AF2C-B5CF-CE2C-C7C2BDC4A427}"/>
              </a:ext>
            </a:extLst>
          </p:cNvPr>
          <p:cNvSpPr txBox="1"/>
          <p:nvPr/>
        </p:nvSpPr>
        <p:spPr>
          <a:xfrm>
            <a:off x="28361054" y="15621648"/>
            <a:ext cx="4106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noto"/>
              </a:rPr>
              <a:t>U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sing IR camera , Digital multimeter.</a:t>
            </a:r>
            <a:endParaRPr lang="ko-KR" altLang="en-US" sz="2800" dirty="0">
              <a:latin typeface="noto"/>
            </a:endParaRPr>
          </a:p>
        </p:txBody>
      </p:sp>
      <p:pic>
        <p:nvPicPr>
          <p:cNvPr id="1168" name="그림 1167" descr="밤하늘이(가) 표시된 사진&#10;&#10;자동 생성된 설명">
            <a:extLst>
              <a:ext uri="{FF2B5EF4-FFF2-40B4-BE49-F238E27FC236}">
                <a16:creationId xmlns:a16="http://schemas.microsoft.com/office/drawing/2014/main" id="{FCDFD9C9-F7FE-AB98-5523-66485FECE1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946" y="33568414"/>
            <a:ext cx="3145391" cy="2359043"/>
          </a:xfrm>
          <a:prstGeom prst="rect">
            <a:avLst/>
          </a:prstGeom>
        </p:spPr>
      </p:pic>
      <p:sp>
        <p:nvSpPr>
          <p:cNvPr id="1169" name="TextBox 1168">
            <a:extLst>
              <a:ext uri="{FF2B5EF4-FFF2-40B4-BE49-F238E27FC236}">
                <a16:creationId xmlns:a16="http://schemas.microsoft.com/office/drawing/2014/main" id="{FDF0AACD-8F03-1C63-BFFF-9E497F7AD38E}"/>
              </a:ext>
            </a:extLst>
          </p:cNvPr>
          <p:cNvSpPr txBox="1"/>
          <p:nvPr/>
        </p:nvSpPr>
        <p:spPr>
          <a:xfrm>
            <a:off x="11352786" y="32814675"/>
            <a:ext cx="45310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The higher the number of bends → </a:t>
            </a:r>
            <a:r>
              <a:rPr lang="en-US" altLang="ko-KR" sz="2800" dirty="0">
                <a:solidFill>
                  <a:srgbClr val="000000"/>
                </a:solidFill>
                <a:latin typeface="noto"/>
              </a:rPr>
              <a:t>the higher temperature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en-US" altLang="ko-KR" sz="2800" dirty="0">
                <a:latin typeface="noto"/>
              </a:rPr>
            </a:br>
            <a:endParaRPr lang="en-US" altLang="ko-KR" sz="2800" dirty="0">
              <a:latin typeface="noto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But resistance has been lowered.</a:t>
            </a:r>
            <a:endParaRPr lang="ko-KR" altLang="en-US" sz="2800" dirty="0">
              <a:latin typeface="noto"/>
            </a:endParaRPr>
          </a:p>
        </p:txBody>
      </p:sp>
      <p:sp>
        <p:nvSpPr>
          <p:cNvPr id="1170" name="TextBox 1169">
            <a:extLst>
              <a:ext uri="{FF2B5EF4-FFF2-40B4-BE49-F238E27FC236}">
                <a16:creationId xmlns:a16="http://schemas.microsoft.com/office/drawing/2014/main" id="{FC0954F3-1FA4-80CA-DC75-38112BB4ACD5}"/>
              </a:ext>
            </a:extLst>
          </p:cNvPr>
          <p:cNvSpPr txBox="1"/>
          <p:nvPr/>
        </p:nvSpPr>
        <p:spPr>
          <a:xfrm>
            <a:off x="24090382" y="29910947"/>
            <a:ext cx="6827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The horizontal length </a:t>
            </a:r>
            <a:r>
              <a:rPr lang="en-US" altLang="ko-KR" sz="2400" dirty="0">
                <a:solidFill>
                  <a:srgbClr val="000000"/>
                </a:solidFill>
                <a:latin typeface="noto"/>
              </a:rPr>
              <a:t>: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 11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The vertical height was fixed at 4mm and 7mm.</a:t>
            </a:r>
            <a:endParaRPr lang="ko-KR" altLang="en-US" sz="2400" dirty="0">
              <a:latin typeface="n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64BC1C-6591-F524-9C92-A092D5E3F50D}"/>
              </a:ext>
            </a:extLst>
          </p:cNvPr>
          <p:cNvSpPr txBox="1"/>
          <p:nvPr/>
        </p:nvSpPr>
        <p:spPr>
          <a:xfrm>
            <a:off x="24090382" y="31153466"/>
            <a:ext cx="635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The higher the density → the lower the temperature.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Heated in a large area</a:t>
            </a:r>
            <a:endParaRPr lang="ko-KR" altLang="en-US" sz="2800" dirty="0">
              <a:latin typeface="n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FCAD2-E436-880B-F39D-BF9C1FDD406C}"/>
              </a:ext>
            </a:extLst>
          </p:cNvPr>
          <p:cNvSpPr txBox="1"/>
          <p:nvPr/>
        </p:nvSpPr>
        <p:spPr>
          <a:xfrm>
            <a:off x="1275612" y="38637828"/>
            <a:ext cx="298480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In this study, we designed a flexible micro-heater that operates using NFC-based wireless power.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The temperature was highest when the heater was 11mm </a:t>
            </a:r>
            <a:r>
              <a:rPr lang="en-US" altLang="ko-KR" sz="4400" dirty="0">
                <a:solidFill>
                  <a:srgbClr val="000000"/>
                </a:solidFill>
                <a:latin typeface="noto"/>
              </a:rPr>
              <a:t>length</a:t>
            </a: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 and 0.15mm width.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The more bending, the higher the temperature.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b="0" i="0" dirty="0">
                <a:solidFill>
                  <a:srgbClr val="000000"/>
                </a:solidFill>
                <a:effectLst/>
                <a:latin typeface="noto"/>
              </a:rPr>
              <a:t>The higher the density of the pattern, the lower the temperature.</a:t>
            </a:r>
            <a:endParaRPr lang="ko-KR" altLang="en-US" sz="4400" dirty="0">
              <a:latin typeface="noto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25DBB24-74FB-47A4-955B-78A7BACCDAAC}"/>
              </a:ext>
            </a:extLst>
          </p:cNvPr>
          <p:cNvSpPr/>
          <p:nvPr/>
        </p:nvSpPr>
        <p:spPr>
          <a:xfrm>
            <a:off x="383438" y="42103886"/>
            <a:ext cx="31646237" cy="18278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A9D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Acknowledgments</a:t>
            </a:r>
            <a:r>
              <a:rPr lang="en-US" altLang="ko-KR" sz="3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dvTimes_rm"/>
                <a:cs typeface="Times New Roman" panose="02020603050405020304" pitchFamily="18" charset="0"/>
              </a:rPr>
              <a:t>This work was supported by the National Research Foundation of Korea (KRF), grant number 2021R1A41031644.</a:t>
            </a:r>
            <a:endParaRPr lang="ko-KR" altLang="ko-KR" sz="3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AB5BC7F-C546-99B9-8D18-E2BA72C23A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8156621"/>
              </p:ext>
            </p:extLst>
          </p:nvPr>
        </p:nvGraphicFramePr>
        <p:xfrm>
          <a:off x="5048239" y="33502654"/>
          <a:ext cx="3337081" cy="234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05BFA214-A7A8-7303-704C-FDB7FBF9D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131243"/>
              </p:ext>
            </p:extLst>
          </p:nvPr>
        </p:nvGraphicFramePr>
        <p:xfrm>
          <a:off x="1505879" y="33502654"/>
          <a:ext cx="3377781" cy="2359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094736-EF48-C618-9473-49F36DDDBE28}"/>
              </a:ext>
            </a:extLst>
          </p:cNvPr>
          <p:cNvSpPr/>
          <p:nvPr/>
        </p:nvSpPr>
        <p:spPr>
          <a:xfrm>
            <a:off x="16487500" y="10198100"/>
            <a:ext cx="6857057" cy="90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63500" algn="just">
              <a:lnSpc>
                <a:spcPct val="130000"/>
              </a:lnSpc>
            </a:pPr>
            <a:r>
              <a:rPr lang="en-US" altLang="ko-KR" sz="4400" kern="100" dirty="0">
                <a:latin typeface="noto"/>
                <a:ea typeface="HY신명조" panose="02030600000101010101" pitchFamily="18" charset="-127"/>
                <a:cs typeface="Times New Roman" panose="02020603050405020304" pitchFamily="18" charset="0"/>
              </a:rPr>
              <a:t>3. Wireless system</a:t>
            </a:r>
            <a:endParaRPr lang="ko-KR" altLang="ko-KR" sz="4400" kern="100" dirty="0">
              <a:latin typeface="noto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932E9-6CAE-9590-F87D-46E14F4F680B}"/>
              </a:ext>
            </a:extLst>
          </p:cNvPr>
          <p:cNvSpPr txBox="1"/>
          <p:nvPr/>
        </p:nvSpPr>
        <p:spPr>
          <a:xfrm>
            <a:off x="17364722" y="7530815"/>
            <a:ext cx="186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PDMS on Glass</a:t>
            </a:r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FA70B5-0830-A035-58FF-9555751CC17C}"/>
              </a:ext>
            </a:extLst>
          </p:cNvPr>
          <p:cNvSpPr txBox="1"/>
          <p:nvPr/>
        </p:nvSpPr>
        <p:spPr>
          <a:xfrm>
            <a:off x="19991972" y="7533184"/>
            <a:ext cx="2536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PDMS on multi-layer</a:t>
            </a:r>
            <a:endParaRPr lang="ko-KR" alt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26AD13-4B02-1E06-0555-F78118475D35}"/>
              </a:ext>
            </a:extLst>
          </p:cNvPr>
          <p:cNvSpPr txBox="1"/>
          <p:nvPr/>
        </p:nvSpPr>
        <p:spPr>
          <a:xfrm>
            <a:off x="23370567" y="7449759"/>
            <a:ext cx="2239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effectLst/>
                <a:latin typeface="noto"/>
              </a:rPr>
              <a:t>laser marking system</a:t>
            </a:r>
            <a:endParaRPr lang="ko-KR" altLang="en-US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0EA493-CE2A-EF29-862D-FEA76168C208}"/>
              </a:ext>
            </a:extLst>
          </p:cNvPr>
          <p:cNvSpPr txBox="1"/>
          <p:nvPr/>
        </p:nvSpPr>
        <p:spPr>
          <a:xfrm>
            <a:off x="25948387" y="7397795"/>
            <a:ext cx="1698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Laser cutting</a:t>
            </a:r>
            <a:endParaRPr lang="ko-KR" altLang="en-US" sz="2000" b="1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8B203B3-E638-0608-A887-BDB53A5D4BA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317974" y="11118618"/>
            <a:ext cx="3037618" cy="227821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1C6B48-A622-0101-0C66-3ED3FE41098E}"/>
              </a:ext>
            </a:extLst>
          </p:cNvPr>
          <p:cNvSpPr/>
          <p:nvPr/>
        </p:nvSpPr>
        <p:spPr>
          <a:xfrm>
            <a:off x="18886713" y="12618241"/>
            <a:ext cx="1367153" cy="71933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C9414C-08C1-6F13-4E45-865F3C6E2583}"/>
              </a:ext>
            </a:extLst>
          </p:cNvPr>
          <p:cNvSpPr txBox="1"/>
          <p:nvPr/>
        </p:nvSpPr>
        <p:spPr>
          <a:xfrm>
            <a:off x="17347766" y="12428790"/>
            <a:ext cx="1670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"/>
              </a:rPr>
              <a:t>Transmitting Antenna region</a:t>
            </a:r>
            <a:endParaRPr lang="ko-KR" altLang="en-US" sz="2000" dirty="0">
              <a:latin typeface="noto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2880B27-DBFD-0651-E631-AA76834C4871}"/>
              </a:ext>
            </a:extLst>
          </p:cNvPr>
          <p:cNvSpPr/>
          <p:nvPr/>
        </p:nvSpPr>
        <p:spPr>
          <a:xfrm>
            <a:off x="18695425" y="11117484"/>
            <a:ext cx="1206486" cy="430554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ECE7C7-4BFC-10DA-F894-494ACF55E308}"/>
              </a:ext>
            </a:extLst>
          </p:cNvPr>
          <p:cNvSpPr txBox="1"/>
          <p:nvPr/>
        </p:nvSpPr>
        <p:spPr>
          <a:xfrm>
            <a:off x="19272122" y="11542012"/>
            <a:ext cx="1617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"/>
              </a:rPr>
              <a:t>RF signal generator</a:t>
            </a:r>
            <a:endParaRPr lang="ko-KR" altLang="en-US" sz="2000" dirty="0">
              <a:latin typeface="noto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ECD789-78B1-4A5C-3731-5CF464D45A8A}"/>
              </a:ext>
            </a:extLst>
          </p:cNvPr>
          <p:cNvCxnSpPr>
            <a:cxnSpLocks/>
          </p:cNvCxnSpPr>
          <p:nvPr/>
        </p:nvCxnSpPr>
        <p:spPr>
          <a:xfrm flipV="1">
            <a:off x="4820248" y="25082906"/>
            <a:ext cx="0" cy="9042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038A160-A930-98F6-586A-C9991EA11E35}"/>
              </a:ext>
            </a:extLst>
          </p:cNvPr>
          <p:cNvSpPr txBox="1"/>
          <p:nvPr/>
        </p:nvSpPr>
        <p:spPr>
          <a:xfrm>
            <a:off x="21238949" y="11573439"/>
            <a:ext cx="986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RF signal generator operate →13.56MHz radio Frequency  </a:t>
            </a:r>
            <a:endParaRPr lang="ko-KR" altLang="en-US" sz="3200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D1460B2-AEC5-3766-8DDE-A0986354B67B}"/>
              </a:ext>
            </a:extLst>
          </p:cNvPr>
          <p:cNvSpPr txBox="1"/>
          <p:nvPr/>
        </p:nvSpPr>
        <p:spPr>
          <a:xfrm>
            <a:off x="21165207" y="12424872"/>
            <a:ext cx="745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The antenna Wirelessly receives power </a:t>
            </a:r>
            <a:endParaRPr lang="ko-KR" altLang="en-US" sz="3200" dirty="0"/>
          </a:p>
        </p:txBody>
      </p:sp>
      <p:sp>
        <p:nvSpPr>
          <p:cNvPr id="1045" name="타원 1044">
            <a:extLst>
              <a:ext uri="{FF2B5EF4-FFF2-40B4-BE49-F238E27FC236}">
                <a16:creationId xmlns:a16="http://schemas.microsoft.com/office/drawing/2014/main" id="{ED781EF6-7FE0-785A-7D98-042F54EA403C}"/>
              </a:ext>
            </a:extLst>
          </p:cNvPr>
          <p:cNvSpPr/>
          <p:nvPr/>
        </p:nvSpPr>
        <p:spPr>
          <a:xfrm>
            <a:off x="20053292" y="26449649"/>
            <a:ext cx="261795" cy="2574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타원 1046">
            <a:extLst>
              <a:ext uri="{FF2B5EF4-FFF2-40B4-BE49-F238E27FC236}">
                <a16:creationId xmlns:a16="http://schemas.microsoft.com/office/drawing/2014/main" id="{C1A357F3-CEF5-A641-F1A4-373226FFC3E2}"/>
              </a:ext>
            </a:extLst>
          </p:cNvPr>
          <p:cNvSpPr/>
          <p:nvPr/>
        </p:nvSpPr>
        <p:spPr>
          <a:xfrm>
            <a:off x="4689351" y="25987132"/>
            <a:ext cx="261795" cy="2574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9" name="직선 화살표 연결선 1048">
            <a:extLst>
              <a:ext uri="{FF2B5EF4-FFF2-40B4-BE49-F238E27FC236}">
                <a16:creationId xmlns:a16="http://schemas.microsoft.com/office/drawing/2014/main" id="{78282BC7-968B-DFD9-596F-22A2079C0651}"/>
              </a:ext>
            </a:extLst>
          </p:cNvPr>
          <p:cNvCxnSpPr>
            <a:cxnSpLocks/>
          </p:cNvCxnSpPr>
          <p:nvPr/>
        </p:nvCxnSpPr>
        <p:spPr>
          <a:xfrm flipV="1">
            <a:off x="20206214" y="25017514"/>
            <a:ext cx="0" cy="14485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그림 1063">
            <a:extLst>
              <a:ext uri="{FF2B5EF4-FFF2-40B4-BE49-F238E27FC236}">
                <a16:creationId xmlns:a16="http://schemas.microsoft.com/office/drawing/2014/main" id="{C1D7F9CF-A61A-6708-BE23-867EA1AB04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01560" y="21336094"/>
            <a:ext cx="3382895" cy="2537172"/>
          </a:xfrm>
          <a:prstGeom prst="rect">
            <a:avLst/>
          </a:prstGeom>
        </p:spPr>
      </p:pic>
      <p:sp>
        <p:nvSpPr>
          <p:cNvPr id="1065" name="타원 1064">
            <a:extLst>
              <a:ext uri="{FF2B5EF4-FFF2-40B4-BE49-F238E27FC236}">
                <a16:creationId xmlns:a16="http://schemas.microsoft.com/office/drawing/2014/main" id="{57747E66-96F3-8195-EC27-FBBEDC00DD95}"/>
              </a:ext>
            </a:extLst>
          </p:cNvPr>
          <p:cNvSpPr/>
          <p:nvPr/>
        </p:nvSpPr>
        <p:spPr>
          <a:xfrm>
            <a:off x="4268622" y="35108951"/>
            <a:ext cx="261795" cy="2574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6" name="직선 화살표 연결선 1065">
            <a:extLst>
              <a:ext uri="{FF2B5EF4-FFF2-40B4-BE49-F238E27FC236}">
                <a16:creationId xmlns:a16="http://schemas.microsoft.com/office/drawing/2014/main" id="{176F992F-373F-060D-2901-A96BB18F7862}"/>
              </a:ext>
            </a:extLst>
          </p:cNvPr>
          <p:cNvCxnSpPr>
            <a:cxnSpLocks/>
          </p:cNvCxnSpPr>
          <p:nvPr/>
        </p:nvCxnSpPr>
        <p:spPr>
          <a:xfrm flipV="1">
            <a:off x="4366032" y="34258939"/>
            <a:ext cx="0" cy="8337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타원 1066">
            <a:extLst>
              <a:ext uri="{FF2B5EF4-FFF2-40B4-BE49-F238E27FC236}">
                <a16:creationId xmlns:a16="http://schemas.microsoft.com/office/drawing/2014/main" id="{8418A271-F322-BFA5-E679-D8B53C9BCF9B}"/>
              </a:ext>
            </a:extLst>
          </p:cNvPr>
          <p:cNvSpPr/>
          <p:nvPr/>
        </p:nvSpPr>
        <p:spPr>
          <a:xfrm>
            <a:off x="17766731" y="35213310"/>
            <a:ext cx="359706" cy="3537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8" name="직선 화살표 연결선 1067">
            <a:extLst>
              <a:ext uri="{FF2B5EF4-FFF2-40B4-BE49-F238E27FC236}">
                <a16:creationId xmlns:a16="http://schemas.microsoft.com/office/drawing/2014/main" id="{7A60CE70-03D7-542B-6F35-1494BC32DB05}"/>
              </a:ext>
            </a:extLst>
          </p:cNvPr>
          <p:cNvCxnSpPr>
            <a:cxnSpLocks/>
          </p:cNvCxnSpPr>
          <p:nvPr/>
        </p:nvCxnSpPr>
        <p:spPr>
          <a:xfrm flipV="1">
            <a:off x="17965008" y="33764069"/>
            <a:ext cx="0" cy="14351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타원 1068">
            <a:extLst>
              <a:ext uri="{FF2B5EF4-FFF2-40B4-BE49-F238E27FC236}">
                <a16:creationId xmlns:a16="http://schemas.microsoft.com/office/drawing/2014/main" id="{59D21893-2586-87B0-BAC4-EA08DDC6DA58}"/>
              </a:ext>
            </a:extLst>
          </p:cNvPr>
          <p:cNvSpPr/>
          <p:nvPr/>
        </p:nvSpPr>
        <p:spPr>
          <a:xfrm>
            <a:off x="22890847" y="35197362"/>
            <a:ext cx="346235" cy="34047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0" name="직선 화살표 연결선 1069">
            <a:extLst>
              <a:ext uri="{FF2B5EF4-FFF2-40B4-BE49-F238E27FC236}">
                <a16:creationId xmlns:a16="http://schemas.microsoft.com/office/drawing/2014/main" id="{191B1647-9423-6F1E-9C4B-FB0DE051DB9C}"/>
              </a:ext>
            </a:extLst>
          </p:cNvPr>
          <p:cNvCxnSpPr>
            <a:cxnSpLocks/>
          </p:cNvCxnSpPr>
          <p:nvPr/>
        </p:nvCxnSpPr>
        <p:spPr>
          <a:xfrm flipV="1">
            <a:off x="23044692" y="33813065"/>
            <a:ext cx="0" cy="14163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TextBox 1080">
            <a:extLst>
              <a:ext uri="{FF2B5EF4-FFF2-40B4-BE49-F238E27FC236}">
                <a16:creationId xmlns:a16="http://schemas.microsoft.com/office/drawing/2014/main" id="{87DF64FC-58B3-77D7-1CEC-1F4611305AF5}"/>
              </a:ext>
            </a:extLst>
          </p:cNvPr>
          <p:cNvSpPr txBox="1"/>
          <p:nvPr/>
        </p:nvSpPr>
        <p:spPr>
          <a:xfrm>
            <a:off x="837834" y="13211072"/>
            <a:ext cx="1006069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MEMS advantages</a:t>
            </a:r>
            <a:endParaRPr lang="en-US" altLang="ko-KR" sz="4000" dirty="0">
              <a:solidFill>
                <a:srgbClr val="000000"/>
              </a:solidFill>
              <a:latin typeface="noto"/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miniaturization, low power consumption, high performance 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4000" dirty="0">
                <a:solidFill>
                  <a:srgbClr val="000000"/>
                </a:solidFill>
                <a:latin typeface="noto"/>
              </a:rPr>
              <a:t>Application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sensors, microphones, medical devices, wearable devices</a:t>
            </a:r>
          </a:p>
        </p:txBody>
      </p:sp>
      <p:pic>
        <p:nvPicPr>
          <p:cNvPr id="1056" name="Picture 2">
            <a:extLst>
              <a:ext uri="{FF2B5EF4-FFF2-40B4-BE49-F238E27FC236}">
                <a16:creationId xmlns:a16="http://schemas.microsoft.com/office/drawing/2014/main" id="{4401643A-19B8-04A2-05D1-E1844676B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25720" r="14523"/>
          <a:stretch/>
        </p:blipFill>
        <p:spPr bwMode="auto">
          <a:xfrm>
            <a:off x="11141302" y="15355526"/>
            <a:ext cx="4552072" cy="233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45C401B4-FCDB-16C0-12CB-40691E2BF8C8}"/>
              </a:ext>
            </a:extLst>
          </p:cNvPr>
          <p:cNvSpPr/>
          <p:nvPr/>
        </p:nvSpPr>
        <p:spPr>
          <a:xfrm>
            <a:off x="6916825" y="17307700"/>
            <a:ext cx="419871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http://rogersgroup.northwestern.edu/</a:t>
            </a:r>
            <a:endParaRPr lang="ko-KR" altLang="en-US" sz="2000" dirty="0"/>
          </a:p>
        </p:txBody>
      </p:sp>
      <p:pic>
        <p:nvPicPr>
          <p:cNvPr id="1061" name="Picture 3">
            <a:extLst>
              <a:ext uri="{FF2B5EF4-FFF2-40B4-BE49-F238E27FC236}">
                <a16:creationId xmlns:a16="http://schemas.microsoft.com/office/drawing/2014/main" id="{82E49285-74E8-1AA9-A843-06B727C71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02" y="12751945"/>
            <a:ext cx="4552072" cy="25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13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1305</TotalTime>
  <Words>643</Words>
  <Application>Microsoft Office PowerPoint</Application>
  <PresentationFormat>사용자 지정</PresentationFormat>
  <Paragraphs>99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noto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박상호</dc:creator>
  <cp:lastModifiedBy>박상호</cp:lastModifiedBy>
  <cp:revision>33</cp:revision>
  <dcterms:created xsi:type="dcterms:W3CDTF">2023-02-07T07:40:57Z</dcterms:created>
  <dcterms:modified xsi:type="dcterms:W3CDTF">2023-02-09T11:07:54Z</dcterms:modified>
</cp:coreProperties>
</file>